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3"/>
  </p:notesMasterIdLst>
  <p:handoutMasterIdLst>
    <p:handoutMasterId r:id="rId74"/>
  </p:handoutMasterIdLst>
  <p:sldIdLst>
    <p:sldId id="271" r:id="rId7"/>
    <p:sldId id="272" r:id="rId8"/>
    <p:sldId id="370" r:id="rId9"/>
    <p:sldId id="464" r:id="rId10"/>
    <p:sldId id="439" r:id="rId11"/>
    <p:sldId id="441" r:id="rId12"/>
    <p:sldId id="451" r:id="rId13"/>
    <p:sldId id="469" r:id="rId14"/>
    <p:sldId id="401" r:id="rId15"/>
    <p:sldId id="403" r:id="rId16"/>
    <p:sldId id="486" r:id="rId17"/>
    <p:sldId id="444" r:id="rId18"/>
    <p:sldId id="445" r:id="rId19"/>
    <p:sldId id="446" r:id="rId20"/>
    <p:sldId id="452" r:id="rId21"/>
    <p:sldId id="453" r:id="rId22"/>
    <p:sldId id="454" r:id="rId23"/>
    <p:sldId id="458" r:id="rId24"/>
    <p:sldId id="471" r:id="rId25"/>
    <p:sldId id="472" r:id="rId26"/>
    <p:sldId id="473" r:id="rId27"/>
    <p:sldId id="474" r:id="rId28"/>
    <p:sldId id="460" r:id="rId29"/>
    <p:sldId id="468" r:id="rId30"/>
    <p:sldId id="355" r:id="rId31"/>
    <p:sldId id="465" r:id="rId32"/>
    <p:sldId id="427" r:id="rId33"/>
    <p:sldId id="429" r:id="rId34"/>
    <p:sldId id="430" r:id="rId35"/>
    <p:sldId id="434" r:id="rId36"/>
    <p:sldId id="436" r:id="rId37"/>
    <p:sldId id="437" r:id="rId38"/>
    <p:sldId id="342" r:id="rId39"/>
    <p:sldId id="352" r:id="rId40"/>
    <p:sldId id="363" r:id="rId41"/>
    <p:sldId id="368" r:id="rId42"/>
    <p:sldId id="364" r:id="rId43"/>
    <p:sldId id="341" r:id="rId44"/>
    <p:sldId id="365" r:id="rId45"/>
    <p:sldId id="408" r:id="rId46"/>
    <p:sldId id="366" r:id="rId47"/>
    <p:sldId id="358" r:id="rId48"/>
    <p:sldId id="357" r:id="rId49"/>
    <p:sldId id="360" r:id="rId50"/>
    <p:sldId id="367" r:id="rId51"/>
    <p:sldId id="466" r:id="rId52"/>
    <p:sldId id="409" r:id="rId53"/>
    <p:sldId id="487" r:id="rId54"/>
    <p:sldId id="412" r:id="rId55"/>
    <p:sldId id="415" r:id="rId56"/>
    <p:sldId id="418" r:id="rId57"/>
    <p:sldId id="475" r:id="rId58"/>
    <p:sldId id="481" r:id="rId59"/>
    <p:sldId id="482" r:id="rId60"/>
    <p:sldId id="483" r:id="rId61"/>
    <p:sldId id="485" r:id="rId62"/>
    <p:sldId id="476" r:id="rId63"/>
    <p:sldId id="410" r:id="rId64"/>
    <p:sldId id="423" r:id="rId65"/>
    <p:sldId id="424" r:id="rId66"/>
    <p:sldId id="463" r:id="rId67"/>
    <p:sldId id="462" r:id="rId68"/>
    <p:sldId id="371" r:id="rId69"/>
    <p:sldId id="372" r:id="rId70"/>
    <p:sldId id="373" r:id="rId71"/>
    <p:sldId id="306" r:id="rId72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3FF"/>
    <a:srgbClr val="FCCC02"/>
    <a:srgbClr val="FEE682"/>
    <a:srgbClr val="FDD631"/>
    <a:srgbClr val="77933C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7" autoAdjust="0"/>
    <p:restoredTop sz="91314" autoAdjust="0"/>
  </p:normalViewPr>
  <p:slideViewPr>
    <p:cSldViewPr snapToObjects="1">
      <p:cViewPr varScale="1">
        <p:scale>
          <a:sx n="50" d="100"/>
          <a:sy n="50" d="100"/>
        </p:scale>
        <p:origin x="-4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4960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ln>
      <a:solidFill>
        <a:srgbClr val="BBE0E3">
          <a:lumMod val="75000"/>
        </a:srgbClr>
      </a:solidFill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</dgm:pt>
    <dgm:pt modelId="{863275F9-CBFF-455F-BE57-9ADE1E85E928}" type="pres">
      <dgm:prSet presAssocID="{FFB71ABF-50A5-44F3-9A94-A8B52E6276CF}" presName="bSp" presStyleCnt="0"/>
      <dgm:spPr/>
    </dgm:pt>
    <dgm:pt modelId="{4BDFF76D-EDA0-433D-BC29-D21D391E5086}" type="pres">
      <dgm:prSet presAssocID="{FFB71ABF-50A5-44F3-9A94-A8B52E6276CF}" presName="process" presStyleCnt="0"/>
      <dgm:spPr/>
    </dgm:pt>
    <dgm:pt modelId="{900A0C68-F798-4D60-A12F-A5A819C1D27F}" type="pres">
      <dgm:prSet presAssocID="{DC133DC6-CEF1-45F0-9B65-FF328441D342}" presName="composite1" presStyleCnt="0"/>
      <dgm:spPr/>
    </dgm:pt>
    <dgm:pt modelId="{090A26B9-3111-4016-8C8F-E0445EA750B9}" type="pres">
      <dgm:prSet presAssocID="{DC133DC6-CEF1-45F0-9B65-FF328441D342}" presName="dummyNode1" presStyleLbl="node1" presStyleIdx="0" presStyleCnt="3"/>
      <dgm:spPr/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</dgm:pt>
    <dgm:pt modelId="{53F8C15C-565F-4AFE-B713-6A87B4A7E4A1}" type="pres">
      <dgm:prSet presAssocID="{E42478E0-B95D-4268-A44B-3B0B333C689C}" presName="Name9" presStyleLbl="sibTrans2D1" presStyleIdx="0" presStyleCnt="2"/>
      <dgm:spPr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</dgm:spPr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</dgm:pt>
    <dgm:pt modelId="{E6293312-FAAA-4D47-BBC6-11D6AA5CE4F6}" type="pres">
      <dgm:prSet presAssocID="{87415A26-C2A9-4F8D-AABF-8DECE1374F8C}" presName="dummyNode2" presStyleLbl="node1" presStyleIdx="0" presStyleCnt="3"/>
      <dgm:spPr/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</dgm:pt>
    <dgm:pt modelId="{9B3E1FF2-0986-420E-9929-E714E9F71111}" type="pres">
      <dgm:prSet presAssocID="{08938883-CFE6-45FF-B95B-EC4214AC68C6}" presName="Name18" presStyleLbl="sibTrans2D1" presStyleIdx="1" presStyleCnt="2"/>
      <dgm:spPr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</dgm:spPr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</dgm:pt>
    <dgm:pt modelId="{849F0549-ED92-437E-8E4C-BCAD5C27E228}" type="pres">
      <dgm:prSet presAssocID="{D5DDF55F-F04E-4AD5-8602-A53E835E7338}" presName="dummyNode1" presStyleLbl="node1" presStyleIdx="1" presStyleCnt="3"/>
      <dgm:spPr/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</dgm:pt>
  </dgm:ptLst>
  <dgm:cxnLst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F437A022-6D55-564B-98DE-60D3F30139F1}" type="presOf" srcId="{FFB71ABF-50A5-44F3-9A94-A8B52E6276CF}" destId="{44E1FFEB-6678-46D0-9AD9-EB838D6EF762}" srcOrd="0" destOrd="0" presId="urn:microsoft.com/office/officeart/2005/8/layout/hProcess4"/>
    <dgm:cxn modelId="{53B293A4-20D7-E14B-845B-02263B6BEC8D}" type="presOf" srcId="{87415A26-C2A9-4F8D-AABF-8DECE1374F8C}" destId="{459B171A-3406-48DE-92DF-B2EA48BD87E7}" srcOrd="0" destOrd="0" presId="urn:microsoft.com/office/officeart/2005/8/layout/hProcess4"/>
    <dgm:cxn modelId="{B69A3A65-8DE9-2844-AD31-8F1F72D3A328}" type="presOf" srcId="{324F2D1D-1762-4B75-A5E6-97E9902F2835}" destId="{49B97A04-721B-47E1-BB11-5A6A4A1652C5}" srcOrd="0" destOrd="0" presId="urn:microsoft.com/office/officeart/2005/8/layout/hProcess4"/>
    <dgm:cxn modelId="{76D33ADE-01CF-4746-8B48-1F1FD71486AF}" type="presOf" srcId="{DC133DC6-CEF1-45F0-9B65-FF328441D342}" destId="{81880E8E-7FA7-400B-97D7-D6ACD76791F9}" srcOrd="0" destOrd="0" presId="urn:microsoft.com/office/officeart/2005/8/layout/hProcess4"/>
    <dgm:cxn modelId="{44D1B06E-85E0-3244-97F0-3744C773128D}" type="presOf" srcId="{47F40B44-3DF6-447E-A0AA-C11DBD8AA91B}" destId="{16F35A15-A5DF-4685-8509-9F2BEC61D874}" srcOrd="1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B05DD282-8261-2A44-92EC-B515E1934B66}" type="presOf" srcId="{324F2D1D-1762-4B75-A5E6-97E9902F2835}" destId="{00DC2C8A-58D2-4AF5-91CE-0F46B8A7646A}" srcOrd="1" destOrd="0" presId="urn:microsoft.com/office/officeart/2005/8/layout/hProcess4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784DC8FA-0CB9-0346-A49F-A4C0D55B0F13}" type="presOf" srcId="{E42478E0-B95D-4268-A44B-3B0B333C689C}" destId="{53F8C15C-565F-4AFE-B713-6A87B4A7E4A1}" srcOrd="0" destOrd="0" presId="urn:microsoft.com/office/officeart/2005/8/layout/hProcess4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FA8F139A-BD75-1649-B2D7-5C6987CF4801}" type="presOf" srcId="{08938883-CFE6-45FF-B95B-EC4214AC68C6}" destId="{9B3E1FF2-0986-420E-9929-E714E9F71111}" srcOrd="0" destOrd="0" presId="urn:microsoft.com/office/officeart/2005/8/layout/hProcess4"/>
    <dgm:cxn modelId="{ED10BD53-7DCC-B141-AC6A-98BF5D89A768}" type="presOf" srcId="{13AC408F-FD83-4982-9095-C55845015F3D}" destId="{87CE7358-F0FC-4C62-8C32-9A13122E7663}" srcOrd="0" destOrd="1" presId="urn:microsoft.com/office/officeart/2005/8/layout/hProcess4"/>
    <dgm:cxn modelId="{5093DE5C-0FAA-834E-BD4F-A8D8541BA3F5}" type="presOf" srcId="{D224CE5B-523E-4B46-AC40-C707BE8F5FE0}" destId="{87CE7358-F0FC-4C62-8C32-9A13122E7663}" srcOrd="0" destOrd="0" presId="urn:microsoft.com/office/officeart/2005/8/layout/hProcess4"/>
    <dgm:cxn modelId="{E6816C1B-15BB-0144-9048-D62FC70DAC8F}" type="presOf" srcId="{D224CE5B-523E-4B46-AC40-C707BE8F5FE0}" destId="{56A5EDAA-A4A0-4FCF-A34F-5B3394C7AAF8}" srcOrd="1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974DB305-BE45-AF47-803E-607730D2306D}" type="presOf" srcId="{47F40B44-3DF6-447E-A0AA-C11DBD8AA91B}" destId="{F703D382-AB76-48BE-A263-E205B47193E3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0BD3978F-E99A-F34C-BA32-1567B7422C5B}" type="presOf" srcId="{13AC408F-FD83-4982-9095-C55845015F3D}" destId="{56A5EDAA-A4A0-4FCF-A34F-5B3394C7AAF8}" srcOrd="1" destOrd="1" presId="urn:microsoft.com/office/officeart/2005/8/layout/hProcess4"/>
    <dgm:cxn modelId="{FBE0B35B-B94C-7E41-A31E-61C438F28BA2}" type="presOf" srcId="{D5DDF55F-F04E-4AD5-8602-A53E835E7338}" destId="{04F6072B-268C-4367-83B6-7787CFF4D0B4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F71B5FDF-BA1E-A14F-BD40-570ACFCC46D7}" type="presParOf" srcId="{44E1FFEB-6678-46D0-9AD9-EB838D6EF762}" destId="{76DEF2CE-9C7A-4513-96ED-738D140A7F2B}" srcOrd="0" destOrd="0" presId="urn:microsoft.com/office/officeart/2005/8/layout/hProcess4"/>
    <dgm:cxn modelId="{FF556650-9CD4-5F44-B297-7EAB828C1FDF}" type="presParOf" srcId="{44E1FFEB-6678-46D0-9AD9-EB838D6EF762}" destId="{863275F9-CBFF-455F-BE57-9ADE1E85E928}" srcOrd="1" destOrd="0" presId="urn:microsoft.com/office/officeart/2005/8/layout/hProcess4"/>
    <dgm:cxn modelId="{F0BB532A-AA65-B745-B522-E042EF9993D8}" type="presParOf" srcId="{44E1FFEB-6678-46D0-9AD9-EB838D6EF762}" destId="{4BDFF76D-EDA0-433D-BC29-D21D391E5086}" srcOrd="2" destOrd="0" presId="urn:microsoft.com/office/officeart/2005/8/layout/hProcess4"/>
    <dgm:cxn modelId="{9C9A77B6-AD27-8F42-BEEB-217555D42D0E}" type="presParOf" srcId="{4BDFF76D-EDA0-433D-BC29-D21D391E5086}" destId="{900A0C68-F798-4D60-A12F-A5A819C1D27F}" srcOrd="0" destOrd="0" presId="urn:microsoft.com/office/officeart/2005/8/layout/hProcess4"/>
    <dgm:cxn modelId="{EA457FB7-E633-1742-B3E7-CD0BA930D650}" type="presParOf" srcId="{900A0C68-F798-4D60-A12F-A5A819C1D27F}" destId="{090A26B9-3111-4016-8C8F-E0445EA750B9}" srcOrd="0" destOrd="0" presId="urn:microsoft.com/office/officeart/2005/8/layout/hProcess4"/>
    <dgm:cxn modelId="{F67939E2-7063-654B-BC9B-0FD069CF4779}" type="presParOf" srcId="{900A0C68-F798-4D60-A12F-A5A819C1D27F}" destId="{49B97A04-721B-47E1-BB11-5A6A4A1652C5}" srcOrd="1" destOrd="0" presId="urn:microsoft.com/office/officeart/2005/8/layout/hProcess4"/>
    <dgm:cxn modelId="{40CC34CB-5DBC-7249-93BC-19D3215F0AF9}" type="presParOf" srcId="{900A0C68-F798-4D60-A12F-A5A819C1D27F}" destId="{00DC2C8A-58D2-4AF5-91CE-0F46B8A7646A}" srcOrd="2" destOrd="0" presId="urn:microsoft.com/office/officeart/2005/8/layout/hProcess4"/>
    <dgm:cxn modelId="{3CFC4701-8C9B-3147-BD18-2509F56AD161}" type="presParOf" srcId="{900A0C68-F798-4D60-A12F-A5A819C1D27F}" destId="{81880E8E-7FA7-400B-97D7-D6ACD76791F9}" srcOrd="3" destOrd="0" presId="urn:microsoft.com/office/officeart/2005/8/layout/hProcess4"/>
    <dgm:cxn modelId="{CA9B24FD-6F15-5A47-AF7E-5F3EA4A092FA}" type="presParOf" srcId="{900A0C68-F798-4D60-A12F-A5A819C1D27F}" destId="{D5DB71BE-FB32-4FB0-B22F-298E46D2B7D3}" srcOrd="4" destOrd="0" presId="urn:microsoft.com/office/officeart/2005/8/layout/hProcess4"/>
    <dgm:cxn modelId="{8C8D82FB-4B60-9143-9EF3-A7F6316307A6}" type="presParOf" srcId="{4BDFF76D-EDA0-433D-BC29-D21D391E5086}" destId="{53F8C15C-565F-4AFE-B713-6A87B4A7E4A1}" srcOrd="1" destOrd="0" presId="urn:microsoft.com/office/officeart/2005/8/layout/hProcess4"/>
    <dgm:cxn modelId="{018C3AD6-691D-6846-8147-A3AFD54E335C}" type="presParOf" srcId="{4BDFF76D-EDA0-433D-BC29-D21D391E5086}" destId="{393E007D-B6A1-450C-9656-8E679E756CA3}" srcOrd="2" destOrd="0" presId="urn:microsoft.com/office/officeart/2005/8/layout/hProcess4"/>
    <dgm:cxn modelId="{F526FA55-59B9-F141-B4EF-EA18B695F069}" type="presParOf" srcId="{393E007D-B6A1-450C-9656-8E679E756CA3}" destId="{E6293312-FAAA-4D47-BBC6-11D6AA5CE4F6}" srcOrd="0" destOrd="0" presId="urn:microsoft.com/office/officeart/2005/8/layout/hProcess4"/>
    <dgm:cxn modelId="{5480B76B-AAED-5445-8A06-9C9D3122815B}" type="presParOf" srcId="{393E007D-B6A1-450C-9656-8E679E756CA3}" destId="{F703D382-AB76-48BE-A263-E205B47193E3}" srcOrd="1" destOrd="0" presId="urn:microsoft.com/office/officeart/2005/8/layout/hProcess4"/>
    <dgm:cxn modelId="{08D899AB-64F2-CD4A-A97A-265C7F82E572}" type="presParOf" srcId="{393E007D-B6A1-450C-9656-8E679E756CA3}" destId="{16F35A15-A5DF-4685-8509-9F2BEC61D874}" srcOrd="2" destOrd="0" presId="urn:microsoft.com/office/officeart/2005/8/layout/hProcess4"/>
    <dgm:cxn modelId="{96314679-E2FC-CC43-8BBB-FE6575FA0D48}" type="presParOf" srcId="{393E007D-B6A1-450C-9656-8E679E756CA3}" destId="{459B171A-3406-48DE-92DF-B2EA48BD87E7}" srcOrd="3" destOrd="0" presId="urn:microsoft.com/office/officeart/2005/8/layout/hProcess4"/>
    <dgm:cxn modelId="{5C536EE9-BCB4-4348-9DB3-58BC4E97C3C0}" type="presParOf" srcId="{393E007D-B6A1-450C-9656-8E679E756CA3}" destId="{EFA32E65-590F-4A47-850F-DE9F2DC61AAC}" srcOrd="4" destOrd="0" presId="urn:microsoft.com/office/officeart/2005/8/layout/hProcess4"/>
    <dgm:cxn modelId="{1EDF3EEE-661F-8E48-BDFC-8096D6576DFA}" type="presParOf" srcId="{4BDFF76D-EDA0-433D-BC29-D21D391E5086}" destId="{9B3E1FF2-0986-420E-9929-E714E9F71111}" srcOrd="3" destOrd="0" presId="urn:microsoft.com/office/officeart/2005/8/layout/hProcess4"/>
    <dgm:cxn modelId="{42803A1B-8460-E94C-B729-2398F4948317}" type="presParOf" srcId="{4BDFF76D-EDA0-433D-BC29-D21D391E5086}" destId="{B6798092-1881-4412-8653-885B480CEDCA}" srcOrd="4" destOrd="0" presId="urn:microsoft.com/office/officeart/2005/8/layout/hProcess4"/>
    <dgm:cxn modelId="{78B266CD-1A92-BE4C-B54C-838DEB5E65C7}" type="presParOf" srcId="{B6798092-1881-4412-8653-885B480CEDCA}" destId="{849F0549-ED92-437E-8E4C-BCAD5C27E228}" srcOrd="0" destOrd="0" presId="urn:microsoft.com/office/officeart/2005/8/layout/hProcess4"/>
    <dgm:cxn modelId="{CE1C6DE0-2116-E240-8979-47C562C34A64}" type="presParOf" srcId="{B6798092-1881-4412-8653-885B480CEDCA}" destId="{87CE7358-F0FC-4C62-8C32-9A13122E7663}" srcOrd="1" destOrd="0" presId="urn:microsoft.com/office/officeart/2005/8/layout/hProcess4"/>
    <dgm:cxn modelId="{619C288B-E8DB-F44C-9CF4-C6CAF13270AC}" type="presParOf" srcId="{B6798092-1881-4412-8653-885B480CEDCA}" destId="{56A5EDAA-A4A0-4FCF-A34F-5B3394C7AAF8}" srcOrd="2" destOrd="0" presId="urn:microsoft.com/office/officeart/2005/8/layout/hProcess4"/>
    <dgm:cxn modelId="{F81720DC-82D1-4D4B-BF7E-A37DEBB9E047}" type="presParOf" srcId="{B6798092-1881-4412-8653-885B480CEDCA}" destId="{04F6072B-268C-4367-83B6-7787CFF4D0B4}" srcOrd="3" destOrd="0" presId="urn:microsoft.com/office/officeart/2005/8/layout/hProcess4"/>
    <dgm:cxn modelId="{FBEE120B-7913-B34E-9E51-F4A65045E67C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/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/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 </a:t>
          </a:r>
          <a:r>
            <a:rPr lang="fr-FR" sz="1800" i="1" dirty="0" err="1" smtClean="0"/>
            <a:t>Construct</a:t>
          </a:r>
          <a:r>
            <a:rPr lang="fr-FR" sz="1800" dirty="0" smtClean="0"/>
            <a:t> 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/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</dgm:pt>
    <dgm:pt modelId="{7B3AD562-C9D2-45E4-AD5B-8717AF01395B}" type="pres">
      <dgm:prSet presAssocID="{8A43E9E7-7D23-461F-B98D-168AF039D2CE}" presName="composite" presStyleCnt="0"/>
      <dgm:spPr/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</dgm:pt>
    <dgm:pt modelId="{9BBC4E36-3C1D-41DC-BBBA-62196F408F0E}" type="pres">
      <dgm:prSet presAssocID="{39DA88E2-9591-4CE3-8692-B44C63D724D1}" presName="composite" presStyleCnt="0"/>
      <dgm:spPr/>
    </dgm:pt>
    <dgm:pt modelId="{61B070F1-A684-4C5D-9857-B960D619CCFD}" type="pres">
      <dgm:prSet presAssocID="{39DA88E2-9591-4CE3-8692-B44C63D724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01BD70D8-4438-ED46-BA06-2A74E62E356E}" type="presOf" srcId="{F230B018-E282-4FE3-91CD-96A4CF23E9CA}" destId="{964096A2-DCDB-41DD-BCB7-5528E6E17D95}" srcOrd="0" destOrd="0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33E77DDD-8CAB-2A4E-BCEA-71F5240F536F}" type="presOf" srcId="{39DA88E2-9591-4CE3-8692-B44C63D724D1}" destId="{61B070F1-A684-4C5D-9857-B960D619CCFD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F7E19796-9E30-0943-8D30-EAB0D1D5CAC4}" type="presOf" srcId="{648D392D-D63D-44E0-9BBA-F1C346EA0185}" destId="{64C0320E-D333-4998-88CE-F9A92A51930B}" srcOrd="0" destOrd="0" presId="urn:microsoft.com/office/officeart/2005/8/layout/chevron2"/>
    <dgm:cxn modelId="{C062DEEB-68F5-1345-BCA9-9925EFB58EC7}" type="presOf" srcId="{E997951F-36DA-4F05-AE58-09703DADF2A1}" destId="{0D389E4C-69E6-4D01-9E16-15A3A4EA2B2C}" srcOrd="0" destOrd="0" presId="urn:microsoft.com/office/officeart/2005/8/layout/chevron2"/>
    <dgm:cxn modelId="{AE99EA43-0D0B-B34A-BA64-F2CB8FE335B3}" type="presOf" srcId="{55E77295-17CF-4D61-859A-8F21C837709B}" destId="{64C0320E-D333-4998-88CE-F9A92A51930B}" srcOrd="0" destOrd="1" presId="urn:microsoft.com/office/officeart/2005/8/layout/chevron2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E42A1181-3B8C-CB4E-9F03-6022C97B8373}" type="presOf" srcId="{56F268A6-1BE6-4C46-BA96-411BFEA1C0D8}" destId="{64C0320E-D333-4998-88CE-F9A92A51930B}" srcOrd="0" destOrd="2" presId="urn:microsoft.com/office/officeart/2005/8/layout/chevron2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6ACCAA97-CCFC-B441-B862-D4E5ED963FF8}" type="presOf" srcId="{8A43E9E7-7D23-461F-B98D-168AF039D2CE}" destId="{AFBE26CB-5C4B-4A94-B78B-F39194918B3E}" srcOrd="0" destOrd="0" presId="urn:microsoft.com/office/officeart/2005/8/layout/chevron2"/>
    <dgm:cxn modelId="{AD94E224-7A0C-1E49-BFB3-ACCDC04DFEBD}" type="presOf" srcId="{4E6F14E5-4F4A-4886-A21B-34D5E0C9EF0E}" destId="{D292D39B-21FC-4E17-B81C-EFBDC785F9ED}" srcOrd="0" destOrd="0" presId="urn:microsoft.com/office/officeart/2005/8/layout/chevron2"/>
    <dgm:cxn modelId="{D0A39A1B-15E3-434D-B0E9-8E91741D432E}" type="presOf" srcId="{4C54EC25-8658-4DFE-8B79-28ACFA081CF1}" destId="{05F3D0BF-B2DA-4435-B947-1C0007BB3902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5B274192-4C4E-2342-BFA2-FA1FFD131919}" type="presParOf" srcId="{05F3D0BF-B2DA-4435-B947-1C0007BB3902}" destId="{ABDD7677-B1A2-4108-B594-A8F84C26BC13}" srcOrd="0" destOrd="0" presId="urn:microsoft.com/office/officeart/2005/8/layout/chevron2"/>
    <dgm:cxn modelId="{EB943E60-11F2-2749-87A4-9A34A5298B86}" type="presParOf" srcId="{ABDD7677-B1A2-4108-B594-A8F84C26BC13}" destId="{0D389E4C-69E6-4D01-9E16-15A3A4EA2B2C}" srcOrd="0" destOrd="0" presId="urn:microsoft.com/office/officeart/2005/8/layout/chevron2"/>
    <dgm:cxn modelId="{AD6E9234-D606-8840-A963-172CE14B7599}" type="presParOf" srcId="{ABDD7677-B1A2-4108-B594-A8F84C26BC13}" destId="{64C0320E-D333-4998-88CE-F9A92A51930B}" srcOrd="1" destOrd="0" presId="urn:microsoft.com/office/officeart/2005/8/layout/chevron2"/>
    <dgm:cxn modelId="{2BE1A6AA-5416-7344-A72B-8A38D2CDE101}" type="presParOf" srcId="{05F3D0BF-B2DA-4435-B947-1C0007BB3902}" destId="{CAB93644-A7B0-47DF-8A99-5413459A34A8}" srcOrd="1" destOrd="0" presId="urn:microsoft.com/office/officeart/2005/8/layout/chevron2"/>
    <dgm:cxn modelId="{9E16397B-8DC3-FF42-937B-6BD7412620AA}" type="presParOf" srcId="{05F3D0BF-B2DA-4435-B947-1C0007BB3902}" destId="{7B3AD562-C9D2-45E4-AD5B-8717AF01395B}" srcOrd="2" destOrd="0" presId="urn:microsoft.com/office/officeart/2005/8/layout/chevron2"/>
    <dgm:cxn modelId="{5AAA7139-4941-A447-8110-CC976047AD9C}" type="presParOf" srcId="{7B3AD562-C9D2-45E4-AD5B-8717AF01395B}" destId="{AFBE26CB-5C4B-4A94-B78B-F39194918B3E}" srcOrd="0" destOrd="0" presId="urn:microsoft.com/office/officeart/2005/8/layout/chevron2"/>
    <dgm:cxn modelId="{C426D197-4DDD-1C43-8AE5-3E916703664C}" type="presParOf" srcId="{7B3AD562-C9D2-45E4-AD5B-8717AF01395B}" destId="{D292D39B-21FC-4E17-B81C-EFBDC785F9ED}" srcOrd="1" destOrd="0" presId="urn:microsoft.com/office/officeart/2005/8/layout/chevron2"/>
    <dgm:cxn modelId="{8CC5AB64-0426-B744-A0C8-8EB33ACB54E3}" type="presParOf" srcId="{05F3D0BF-B2DA-4435-B947-1C0007BB3902}" destId="{306B3574-7718-46B6-B392-BEE1FB1BFDDC}" srcOrd="3" destOrd="0" presId="urn:microsoft.com/office/officeart/2005/8/layout/chevron2"/>
    <dgm:cxn modelId="{463CEBAA-74D2-8E40-A5B0-9E35CB3F7442}" type="presParOf" srcId="{05F3D0BF-B2DA-4435-B947-1C0007BB3902}" destId="{9BBC4E36-3C1D-41DC-BBBA-62196F408F0E}" srcOrd="4" destOrd="0" presId="urn:microsoft.com/office/officeart/2005/8/layout/chevron2"/>
    <dgm:cxn modelId="{04586381-A429-5C40-83C9-DF63FB36598F}" type="presParOf" srcId="{9BBC4E36-3C1D-41DC-BBBA-62196F408F0E}" destId="{61B070F1-A684-4C5D-9857-B960D619CCFD}" srcOrd="0" destOrd="0" presId="urn:microsoft.com/office/officeart/2005/8/layout/chevron2"/>
    <dgm:cxn modelId="{5B9DAA7D-EC1D-BB43-BEA3-2736DB3E1184}" type="presParOf" srcId="{9BBC4E36-3C1D-41DC-BBBA-62196F408F0E}" destId="{964096A2-DCDB-41DD-BCB7-5528E6E17D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1- 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2- 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3- 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4- 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</dgm:pt>
    <dgm:pt modelId="{B608A16E-A6F5-4FEF-A9F6-CFF824FBE390}" type="pres">
      <dgm:prSet presAssocID="{A025D746-E925-4F29-84F0-E133B0C311A3}" presName="arrowAndChildren" presStyleCnt="0"/>
      <dgm:spPr/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</dgm:pt>
    <dgm:pt modelId="{0B6A2555-9C68-4E56-B164-884558D855CB}" type="pres">
      <dgm:prSet presAssocID="{63F1C42B-41DC-416D-88CD-7F8AA684A494}" presName="arrowAndChildren" presStyleCnt="0"/>
      <dgm:spPr/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</dgm:pt>
    <dgm:pt modelId="{283DA4F7-ED49-4552-8BD0-BD874C1E3BBE}" type="pres">
      <dgm:prSet presAssocID="{3ABE44DE-7D8A-4D16-BFB4-0C5419735333}" presName="arrowAndChildren" presStyleCnt="0"/>
      <dgm:spPr/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</dgm:pt>
    <dgm:pt modelId="{244B2752-630C-409F-B3E0-3DA19344A998}" type="pres">
      <dgm:prSet presAssocID="{4B8FA5EE-4A28-4BF5-B868-71F1DF709233}" presName="arrowAndChildren" presStyleCnt="0"/>
      <dgm:spPr/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3FAF1F21-5C84-7A45-925F-46388AA27077}" type="presOf" srcId="{3726318E-166E-476E-8627-976521102045}" destId="{CB3FEABC-C89F-4A87-B21B-91B08C41F378}" srcOrd="0" destOrd="0" presId="urn:microsoft.com/office/officeart/2005/8/layout/process4"/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51511854-5942-A344-AFAA-EC9BF9A9015F}" type="presOf" srcId="{C1CD486F-20CC-4D01-9CFB-3F3676412D6C}" destId="{50208A13-5A20-42C2-9398-195360586B96}" srcOrd="0" destOrd="0" presId="urn:microsoft.com/office/officeart/2005/8/layout/process4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D0CF8DAB-616A-7344-BD69-84622DFC486D}" type="presOf" srcId="{A025D746-E925-4F29-84F0-E133B0C311A3}" destId="{9C6CF68D-425D-4379-B456-0BDC6832C863}" srcOrd="0" destOrd="0" presId="urn:microsoft.com/office/officeart/2005/8/layout/process4"/>
    <dgm:cxn modelId="{44C50361-4F94-094B-80C1-C067C451629F}" type="presOf" srcId="{4B8FA5EE-4A28-4BF5-B868-71F1DF709233}" destId="{2F8B1D2E-057A-4BA4-8587-8DB4485F26DA}" srcOrd="0" destOrd="0" presId="urn:microsoft.com/office/officeart/2005/8/layout/process4"/>
    <dgm:cxn modelId="{DE5E7C36-4834-D142-8ADD-BEAD0C98B663}" type="presOf" srcId="{63F1C42B-41DC-416D-88CD-7F8AA684A494}" destId="{1B0BEDA4-ECAD-4851-AB4A-370B9197E3A5}" srcOrd="0" destOrd="0" presId="urn:microsoft.com/office/officeart/2005/8/layout/process4"/>
    <dgm:cxn modelId="{41CC063B-D1BC-054F-B5D7-E58A84A28707}" type="presOf" srcId="{3ABE44DE-7D8A-4D16-BFB4-0C5419735333}" destId="{D3657D10-1DEC-4D5C-9528-FB2FA88BEBFA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13A382FC-ADA0-DF4B-9D1E-DF61D6D1F844}" type="presParOf" srcId="{CB3FEABC-C89F-4A87-B21B-91B08C41F378}" destId="{46699F5E-F37C-42D1-95B3-54B6B1BC9EC2}" srcOrd="0" destOrd="0" presId="urn:microsoft.com/office/officeart/2005/8/layout/process4"/>
    <dgm:cxn modelId="{3C7C50A4-A371-EB41-AC81-5B6AC6B7298C}" type="presParOf" srcId="{46699F5E-F37C-42D1-95B3-54B6B1BC9EC2}" destId="{50208A13-5A20-42C2-9398-195360586B96}" srcOrd="0" destOrd="0" presId="urn:microsoft.com/office/officeart/2005/8/layout/process4"/>
    <dgm:cxn modelId="{D659C1C0-7BEA-5743-ADB6-78A7B6C51E6A}" type="presParOf" srcId="{CB3FEABC-C89F-4A87-B21B-91B08C41F378}" destId="{9B0322D7-9E1E-432F-8C82-66468253FA8F}" srcOrd="1" destOrd="0" presId="urn:microsoft.com/office/officeart/2005/8/layout/process4"/>
    <dgm:cxn modelId="{36D7E8B2-8673-C94C-A64B-5DFD02B93D0F}" type="presParOf" srcId="{CB3FEABC-C89F-4A87-B21B-91B08C41F378}" destId="{B608A16E-A6F5-4FEF-A9F6-CFF824FBE390}" srcOrd="2" destOrd="0" presId="urn:microsoft.com/office/officeart/2005/8/layout/process4"/>
    <dgm:cxn modelId="{37510BEB-BF0E-DB41-AE39-1E40B4B52A37}" type="presParOf" srcId="{B608A16E-A6F5-4FEF-A9F6-CFF824FBE390}" destId="{9C6CF68D-425D-4379-B456-0BDC6832C863}" srcOrd="0" destOrd="0" presId="urn:microsoft.com/office/officeart/2005/8/layout/process4"/>
    <dgm:cxn modelId="{93553B60-4E13-B54A-BEEB-7784E16DE074}" type="presParOf" srcId="{CB3FEABC-C89F-4A87-B21B-91B08C41F378}" destId="{905BAD1B-255D-4DA9-819F-0443F9E3FFD2}" srcOrd="3" destOrd="0" presId="urn:microsoft.com/office/officeart/2005/8/layout/process4"/>
    <dgm:cxn modelId="{0C5C1098-251E-794C-A210-C26959DB8675}" type="presParOf" srcId="{CB3FEABC-C89F-4A87-B21B-91B08C41F378}" destId="{0B6A2555-9C68-4E56-B164-884558D855CB}" srcOrd="4" destOrd="0" presId="urn:microsoft.com/office/officeart/2005/8/layout/process4"/>
    <dgm:cxn modelId="{696FC3B7-5A52-4E42-9304-22E62DF4EC8F}" type="presParOf" srcId="{0B6A2555-9C68-4E56-B164-884558D855CB}" destId="{1B0BEDA4-ECAD-4851-AB4A-370B9197E3A5}" srcOrd="0" destOrd="0" presId="urn:microsoft.com/office/officeart/2005/8/layout/process4"/>
    <dgm:cxn modelId="{8A055DE7-8C56-8840-9B8A-D4E4545BF6BE}" type="presParOf" srcId="{CB3FEABC-C89F-4A87-B21B-91B08C41F378}" destId="{CEB6079A-1E65-4FB8-9ECB-F8284550952B}" srcOrd="5" destOrd="0" presId="urn:microsoft.com/office/officeart/2005/8/layout/process4"/>
    <dgm:cxn modelId="{9DCE2B82-6EE0-4C4E-A04E-D6356D02A64E}" type="presParOf" srcId="{CB3FEABC-C89F-4A87-B21B-91B08C41F378}" destId="{283DA4F7-ED49-4552-8BD0-BD874C1E3BBE}" srcOrd="6" destOrd="0" presId="urn:microsoft.com/office/officeart/2005/8/layout/process4"/>
    <dgm:cxn modelId="{B8ECDFFC-779A-E94A-9852-12AB967574B9}" type="presParOf" srcId="{283DA4F7-ED49-4552-8BD0-BD874C1E3BBE}" destId="{D3657D10-1DEC-4D5C-9528-FB2FA88BEBFA}" srcOrd="0" destOrd="0" presId="urn:microsoft.com/office/officeart/2005/8/layout/process4"/>
    <dgm:cxn modelId="{1738189A-DB6D-0B4F-80A1-424F0B758067}" type="presParOf" srcId="{CB3FEABC-C89F-4A87-B21B-91B08C41F378}" destId="{1165C6BE-09E1-436B-B190-2F8BAECA3E57}" srcOrd="7" destOrd="0" presId="urn:microsoft.com/office/officeart/2005/8/layout/process4"/>
    <dgm:cxn modelId="{CFA682C4-C2E6-B746-93EE-7B86EC8BEE44}" type="presParOf" srcId="{CB3FEABC-C89F-4A87-B21B-91B08C41F378}" destId="{244B2752-630C-409F-B3E0-3DA19344A998}" srcOrd="8" destOrd="0" presId="urn:microsoft.com/office/officeart/2005/8/layout/process4"/>
    <dgm:cxn modelId="{68E84D46-EDC4-0F46-9BDB-24B9E7E7825C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7000" y="24469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7344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1993595" y="-877710"/>
          <a:ext cx="1041042" cy="283551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6359" y="70345"/>
        <a:ext cx="278469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7000" y="1648510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7344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1994862" y="525040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 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 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11048" y="1459550"/>
        <a:ext cx="2755440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7000" y="305232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7344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1994862" y="1928855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111048" y="2863365"/>
        <a:ext cx="2755440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4- 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3- 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2- 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1- 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28/03/15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28/03/15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lead</a:t>
            </a:r>
            <a:r>
              <a:rPr lang="fr-FR" dirty="0" smtClean="0"/>
              <a:t>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creation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Files available in SHP, pdf </a:t>
            </a:r>
          </a:p>
          <a:p>
            <a:r>
              <a:rPr lang="fr-FR">
                <a:latin typeface="Calibri" charset="0"/>
              </a:rPr>
              <a:t>Information overlap in different products, sometimes referring to the same « real world »  concepts.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03F8F6-7D16-7A4D-A28A-471A973DE2FC}" type="slidenum">
              <a:rPr lang="en-US"/>
              <a:pPr eaLnBrk="1" hangingPunct="1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Five approaches for modeling the Geometry: Point, Rectagne, Points in a List, Points in a group of RDF resources, Literals and more structured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7263FC-78B8-1B4D-997C-897DA870372B}" type="slidenum">
              <a:rPr lang="en-US"/>
              <a:pPr eaLnBrk="1" hangingPunct="1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0.emf"/><Relationship Id="rId1" Type="http://schemas.openxmlformats.org/officeDocument/2006/relationships/slideLayout" Target="../slideLayouts/slideLayout58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geovocab.org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58.xml"/><Relationship Id="rId2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data.ignf.fr/def/geometrie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://data.ignf.fr/def/ingf" TargetMode="External"/><Relationship Id="rId5" Type="http://schemas.openxmlformats.org/officeDocument/2006/relationships/hyperlink" Target="http://data.ign.fr/id/ignf/crs/NTFLAMB2E" TargetMode="External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topo" TargetMode="External"/><Relationship Id="rId4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data.ign.fr/geofl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://bano.openstreetmap.fr/data/" TargetMode="External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dbpedia.org/Datasets" TargetMode="External"/><Relationship Id="rId4" Type="http://schemas.openxmlformats.org/officeDocument/2006/relationships/hyperlink" Target="http://www.eurecom.fr/~atemezin/work/frenchLOD.svg" TargetMode="External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sail.mit.edu/2005/ajar/release/tabulator/0.8/tab.html" TargetMode="External"/><Relationship Id="rId4" Type="http://schemas.openxmlformats.org/officeDocument/2006/relationships/hyperlink" Target="http://ode.openlinksw.com/" TargetMode="External"/><Relationship Id="rId5" Type="http://schemas.openxmlformats.org/officeDocument/2006/relationships/hyperlink" Target="https://developers.facebook.com/docs/reference/api/" TargetMode="External"/><Relationship Id="rId6" Type="http://schemas.openxmlformats.org/officeDocument/2006/relationships/hyperlink" Target="http://www.w3.org/2001/11/Isaviz" TargetMode="External"/><Relationship Id="rId7" Type="http://schemas.openxmlformats.org/officeDocument/2006/relationships/hyperlink" Target="http://aksw.org/Projects/CubeViz.html" TargetMode="External"/><Relationship Id="rId8" Type="http://schemas.openxmlformats.org/officeDocument/2006/relationships/hyperlink" Target="http://wheredoesmymoneygo.org/" TargetMode="External"/><Relationship Id="rId9" Type="http://schemas.openxmlformats.org/officeDocument/2006/relationships/hyperlink" Target="http://logd.tw.rpi.edu/demo/international_dataset_catalog_search" TargetMode="External"/><Relationship Id="rId10" Type="http://schemas.openxmlformats.org/officeDocument/2006/relationships/hyperlink" Target="http://www.jenitennison.com/blog/node/126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opendatacommunities.org/id/county-council/hampshire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sforeurope.eu/" TargetMode="External"/><Relationship Id="rId4" Type="http://schemas.openxmlformats.org/officeDocument/2006/relationships/hyperlink" Target="https://github.com/mmlab/AppsForX" TargetMode="External"/><Relationship Id="rId5" Type="http://schemas.openxmlformats.org/officeDocument/2006/relationships/image" Target="../media/image38.png"/><Relationship Id="rId6" Type="http://schemas.openxmlformats.org/officeDocument/2006/relationships/image" Target="../media/image39.e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GeoRDFviz/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e-culture.multimedian.nl/ns/interface/" TargetMode="External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lte-projects.umd.edu/Olive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hyperlink" Target="https://github.com/pyvandenbussche/sparqles/blob/master/endpoints.json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ata.lirmm.fr/ontologies/chart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rdfViz/apps/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w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lov.okfn.org/dataset/lov/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60.xml"/><Relationship Id="rId2" Type="http://schemas.openxmlformats.org/officeDocument/2006/relationships/diagramData" Target="../diagrams/data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hyperlink" Target="http://purl.org/dc/terms/" TargetMode="External"/><Relationship Id="rId6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w3.org/2003/06/sw-vocab-status/ns%23:term_status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70.png"/><Relationship Id="rId3" Type="http://schemas.openxmlformats.org/officeDocument/2006/relationships/hyperlink" Target="http://purl.org/NET/rdflicens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versions/2014-08-30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hyperlink" Target="http://lod-cloud.net/state/" TargetMode="External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lod-cloud.net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mementoweb.org/guide/rfc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w3.org/TR/ld-bp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72.jp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resources.esri.com/help/9.3/arcgisserver/apis/rest/pc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</a:t>
            </a:r>
            <a:r>
              <a:rPr lang="en-US" sz="3400" dirty="0" smtClean="0"/>
              <a:t>Geo-</a:t>
            </a:r>
            <a:r>
              <a:rPr lang="en-US" sz="3400" smtClean="0"/>
              <a:t>Spatial Government </a:t>
            </a:r>
            <a:r>
              <a:rPr lang="en-US" sz="3400" dirty="0" smtClean="0"/>
              <a:t>Data 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REST converter service</a:t>
            </a:r>
            <a:endParaRPr lang="en-US" dirty="0"/>
          </a:p>
        </p:txBody>
      </p:sp>
      <p:graphicFrame>
        <p:nvGraphicFramePr>
          <p:cNvPr id="8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68417"/>
              </p:ext>
            </p:extLst>
          </p:nvPr>
        </p:nvGraphicFramePr>
        <p:xfrm>
          <a:off x="611560" y="981522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3" name="Imagen 2" descr="UIconver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96" y="3887812"/>
            <a:ext cx="5194300" cy="2349500"/>
          </a:xfrm>
          <a:prstGeom prst="rect">
            <a:avLst/>
          </a:prstGeom>
        </p:spPr>
      </p:pic>
      <p:sp>
        <p:nvSpPr>
          <p:cNvPr id="9" name="Marcador de contenido 11"/>
          <p:cNvSpPr txBox="1">
            <a:spLocks/>
          </p:cNvSpPr>
          <p:nvPr/>
        </p:nvSpPr>
        <p:spPr bwMode="auto">
          <a:xfrm>
            <a:off x="250825" y="4061902"/>
            <a:ext cx="3448050" cy="136735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400" dirty="0" smtClean="0"/>
              <a:t>WGS 84 &lt;–&gt; Lambert 93</a:t>
            </a:r>
          </a:p>
          <a:p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sp>
        <p:nvSpPr>
          <p:cNvPr id="11" name="Marcador de contenido 11"/>
          <p:cNvSpPr txBox="1">
            <a:spLocks/>
          </p:cNvSpPr>
          <p:nvPr/>
        </p:nvSpPr>
        <p:spPr bwMode="auto">
          <a:xfrm>
            <a:off x="250826" y="5429260"/>
            <a:ext cx="3448050" cy="80805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ES" sz="2400" dirty="0" smtClean="0"/>
              <a:t>GOOD </a:t>
            </a:r>
            <a:r>
              <a:rPr lang="es-ES" sz="2400" dirty="0" err="1" smtClean="0"/>
              <a:t>accuracy</a:t>
            </a:r>
            <a:r>
              <a:rPr lang="es-ES" sz="2400" dirty="0" smtClean="0"/>
              <a:t> of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results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0178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geospatial object</a:t>
            </a:r>
            <a:endParaRPr lang="en-US" dirty="0"/>
          </a:p>
        </p:txBody>
      </p:sp>
      <p:pic>
        <p:nvPicPr>
          <p:cNvPr id="12" name="Marcador de contenido 11" descr="vectorRepresent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8" b="1043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pic>
        <p:nvPicPr>
          <p:cNvPr id="14" name="Imagen 13" descr="geom_typ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3" y="3837239"/>
            <a:ext cx="3184800" cy="245973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323850" y="1182338"/>
            <a:ext cx="626586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q"/>
            </a:pPr>
            <a:r>
              <a:rPr lang="es-ES" sz="3600" dirty="0" err="1" smtClean="0"/>
              <a:t>Two</a:t>
            </a:r>
            <a:r>
              <a:rPr lang="es-ES" sz="3600" dirty="0" smtClean="0"/>
              <a:t> </a:t>
            </a:r>
            <a:r>
              <a:rPr lang="es-ES" sz="3600" dirty="0" err="1" smtClean="0"/>
              <a:t>main</a:t>
            </a:r>
            <a:r>
              <a:rPr lang="es-ES" sz="3600" dirty="0" smtClean="0"/>
              <a:t> </a:t>
            </a:r>
            <a:r>
              <a:rPr lang="es-ES" sz="3600" dirty="0" err="1" smtClean="0"/>
              <a:t>components</a:t>
            </a:r>
            <a:r>
              <a:rPr lang="es-ES" sz="3600" dirty="0" smtClean="0"/>
              <a:t>: </a:t>
            </a:r>
          </a:p>
          <a:p>
            <a:r>
              <a:rPr lang="es-ES" sz="3600" dirty="0" err="1" smtClean="0"/>
              <a:t>Features</a:t>
            </a:r>
            <a:r>
              <a:rPr lang="es-ES" sz="3600" dirty="0" smtClean="0"/>
              <a:t> and </a:t>
            </a:r>
            <a:r>
              <a:rPr lang="es-ES" sz="3600" dirty="0" err="1"/>
              <a:t>Geometry</a:t>
            </a:r>
            <a:endParaRPr lang="es-ES" sz="3600" dirty="0" smtClean="0"/>
          </a:p>
          <a:p>
            <a:pPr algn="ctr"/>
            <a:r>
              <a:rPr lang="es-ES" sz="3600" dirty="0" smtClean="0"/>
              <a:t> 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211913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(1/2)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Eurostile LT Std" charset="0"/>
              </a:rPr>
              <a:t>Authority list of terms (e.g. Foursquare)</a:t>
            </a:r>
          </a:p>
          <a:p>
            <a:pPr lvl="1"/>
            <a:r>
              <a:rPr lang="en-US">
                <a:latin typeface="Eurostile LT Std" charset="0"/>
              </a:rPr>
              <a:t>Less structured</a:t>
            </a:r>
            <a:endParaRPr lang="en-US">
              <a:latin typeface="Courier New" charset="0"/>
              <a:cs typeface="Courier New" charset="0"/>
            </a:endParaRPr>
          </a:p>
          <a:p>
            <a:pPr lvl="1"/>
            <a:r>
              <a:rPr lang="en-US">
                <a:latin typeface="Eurostile LT Std" charset="0"/>
              </a:rPr>
              <a:t>Represent categories of Points of Interest (POIs)</a:t>
            </a:r>
            <a:endParaRPr lang="en-US" sz="1800">
              <a:latin typeface="Eurostile LT Std" charset="0"/>
            </a:endParaRPr>
          </a:p>
          <a:p>
            <a:pPr lvl="1"/>
            <a:r>
              <a:rPr lang="en-US">
                <a:latin typeface="Eurostile LT Std" charset="0"/>
              </a:rPr>
              <a:t>Typically, one type as an API answer</a:t>
            </a:r>
          </a:p>
          <a:p>
            <a:pPr lvl="1"/>
            <a:r>
              <a:rPr lang="en-US">
                <a:latin typeface="Eurostile LT Std" charset="0"/>
              </a:rPr>
              <a:t>Need to express the semantics of the terms</a:t>
            </a:r>
            <a:endParaRPr lang="en-US" sz="2800">
              <a:latin typeface="Eurostile LT Std" charset="0"/>
            </a:endParaRPr>
          </a:p>
          <a:p>
            <a:r>
              <a:rPr lang="en-US">
                <a:latin typeface="Eurostile LT Std" charset="0"/>
              </a:rPr>
              <a:t>SKOS Categories (e.g. GeoNames) </a:t>
            </a:r>
          </a:p>
          <a:p>
            <a:pPr lvl="1"/>
            <a:r>
              <a:rPr lang="en-US">
                <a:latin typeface="Eurostile LT Std" charset="0"/>
              </a:rPr>
              <a:t>Classes are </a:t>
            </a:r>
            <a:r>
              <a:rPr lang="en-US">
                <a:latin typeface="Courier New" charset="0"/>
                <a:cs typeface="Courier New" charset="0"/>
              </a:rPr>
              <a:t>skos:conceptScheme</a:t>
            </a:r>
          </a:p>
          <a:p>
            <a:pPr lvl="1"/>
            <a:r>
              <a:rPr lang="en-US">
                <a:latin typeface="Eurostile LT Std" charset="0"/>
              </a:rPr>
              <a:t>Codes are </a:t>
            </a:r>
            <a:r>
              <a:rPr lang="en-US">
                <a:latin typeface="Courier New" charset="0"/>
                <a:cs typeface="Courier New" charset="0"/>
              </a:rPr>
              <a:t>skos:Concept </a:t>
            </a:r>
          </a:p>
          <a:p>
            <a:pPr lvl="1"/>
            <a:r>
              <a:rPr lang="en-US">
                <a:latin typeface="Eurostile LT Std" charset="0"/>
              </a:rPr>
              <a:t>Few classes … BUT many codes</a:t>
            </a:r>
            <a:endParaRPr lang="en-US" sz="2800">
              <a:latin typeface="Eurostile LT Std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1D3A0624-77EF-4B4E-A967-B9FF88D4F974}" type="slidenum">
              <a:rPr lang="en-US">
                <a:solidFill>
                  <a:schemeClr val="bg2"/>
                </a:solidFill>
              </a:rPr>
              <a:pPr eaLnBrk="1" hangingPunct="1"/>
              <a:t>12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7415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5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(2/2)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6538" y="1143000"/>
            <a:ext cx="8642350" cy="4949825"/>
          </a:xfrm>
        </p:spPr>
        <p:txBody>
          <a:bodyPr/>
          <a:lstStyle/>
          <a:p>
            <a:r>
              <a:rPr lang="en-US" sz="2700" dirty="0">
                <a:latin typeface="Eurostile LT Std" charset="0"/>
              </a:rPr>
              <a:t>Domain specific ontologies</a:t>
            </a:r>
          </a:p>
          <a:p>
            <a:pPr lvl="1"/>
            <a:r>
              <a:rPr lang="en-US" dirty="0">
                <a:latin typeface="Eurostile LT Std" charset="0"/>
              </a:rPr>
              <a:t>One ontology per subdomain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(transport, administrative unit, hydrography, etc.)</a:t>
            </a:r>
          </a:p>
          <a:p>
            <a:pPr lvl="1"/>
            <a:r>
              <a:rPr lang="en-US" dirty="0">
                <a:latin typeface="Eurostile LT Std" charset="0"/>
              </a:rPr>
              <a:t>Interconnected ontologies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(by explicit semantic e.g. </a:t>
            </a:r>
            <a:r>
              <a:rPr lang="en-US" dirty="0" err="1">
                <a:latin typeface="Courier New" charset="0"/>
                <a:cs typeface="Courier New" charset="0"/>
              </a:rPr>
              <a:t>owl:imports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/>
            <a:r>
              <a:rPr lang="en-US" dirty="0">
                <a:latin typeface="Eurostile LT Std" charset="0"/>
              </a:rPr>
              <a:t>UK (OS) – ES (</a:t>
            </a:r>
            <a:r>
              <a:rPr lang="en-US" dirty="0" err="1">
                <a:latin typeface="Eurostile LT Std" charset="0"/>
              </a:rPr>
              <a:t>GeoLinkedData</a:t>
            </a:r>
            <a:r>
              <a:rPr lang="en-US" dirty="0">
                <a:latin typeface="Eurostile LT Std" charset="0"/>
              </a:rPr>
              <a:t>)</a:t>
            </a:r>
            <a:endParaRPr lang="en-US" sz="2800" dirty="0">
              <a:latin typeface="Eurostile LT Std" charset="0"/>
            </a:endParaRPr>
          </a:p>
          <a:p>
            <a:r>
              <a:rPr lang="en-US" sz="2700" dirty="0">
                <a:latin typeface="Eurostile LT Std" charset="0"/>
              </a:rPr>
              <a:t>Some richer ontologies created by </a:t>
            </a:r>
            <a:br>
              <a:rPr lang="en-US" sz="2700" dirty="0">
                <a:latin typeface="Eurostile LT Std" charset="0"/>
              </a:rPr>
            </a:br>
            <a:r>
              <a:rPr lang="en-US" sz="2700" dirty="0">
                <a:latin typeface="Eurostile LT Std" charset="0"/>
              </a:rPr>
              <a:t>(semi-)automatic tools / NLP</a:t>
            </a:r>
          </a:p>
          <a:p>
            <a:pPr lvl="1"/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/>
            <a:r>
              <a:rPr lang="en-US" b="1" dirty="0" err="1">
                <a:latin typeface="Eurostile LT Std" charset="0"/>
              </a:rPr>
              <a:t>LinkedGeoData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dirty="0">
                <a:latin typeface="Eurostile LT Std" charset="0"/>
              </a:rPr>
              <a:t> 16 high-level classes, 1294 classes</a:t>
            </a:r>
          </a:p>
          <a:p>
            <a:pPr lvl="1"/>
            <a:r>
              <a:rPr lang="en-US" b="1" dirty="0" err="1">
                <a:latin typeface="Eurostile LT Std" charset="0"/>
              </a:rPr>
              <a:t>GeOnto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 dirty="0">
                <a:latin typeface="Eurostile LT Std" charset="0"/>
              </a:rPr>
              <a:t>2 high-level classes, 783 classes in total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9C3B4C2F-ECC0-AD44-8703-67C48C3F4E77}" type="slidenum">
              <a:rPr lang="en-US">
                <a:solidFill>
                  <a:schemeClr val="bg2"/>
                </a:solidFill>
              </a:rPr>
              <a:pPr eaLnBrk="1" hangingPunct="1"/>
              <a:t>13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8436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8437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8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Geometry: State of the Art 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5329237"/>
          </a:xfrm>
        </p:spPr>
        <p:txBody>
          <a:bodyPr/>
          <a:lstStyle/>
          <a:p>
            <a:r>
              <a:rPr lang="en-US" sz="2400">
                <a:latin typeface="Eurostile LT Std" charset="0"/>
              </a:rPr>
              <a:t>Point (lat/long) </a:t>
            </a:r>
          </a:p>
          <a:p>
            <a:pPr lvl="1"/>
            <a:r>
              <a:rPr lang="en-US" sz="2000">
                <a:latin typeface="Eurostile LT Std" charset="0"/>
              </a:rPr>
              <a:t>WGS 84 vocabulary described by W3C</a:t>
            </a:r>
            <a:endParaRPr lang="en-US" sz="2000">
              <a:latin typeface="Courier New" charset="0"/>
              <a:cs typeface="Courier New" charset="0"/>
            </a:endParaRPr>
          </a:p>
          <a:p>
            <a:r>
              <a:rPr lang="en-US" sz="2400">
                <a:latin typeface="Eurostile LT Std" charset="0"/>
              </a:rPr>
              <a:t>Rectangle (</a:t>
            </a:r>
            <a:r>
              <a:rPr lang="ja-JP" altLang="en-US" sz="2400">
                <a:latin typeface="Eurostile LT Std" charset="0"/>
              </a:rPr>
              <a:t>“</a:t>
            </a:r>
            <a:r>
              <a:rPr lang="en-US" sz="2400">
                <a:latin typeface="Eurostile LT Std" charset="0"/>
              </a:rPr>
              <a:t>bounding box</a:t>
            </a:r>
            <a:r>
              <a:rPr lang="ja-JP" altLang="en-US" sz="2400">
                <a:latin typeface="Eurostile LT Std" charset="0"/>
              </a:rPr>
              <a:t>”</a:t>
            </a:r>
            <a:r>
              <a:rPr lang="en-US" sz="2400">
                <a:latin typeface="Eurostile LT Std" charset="0"/>
              </a:rPr>
              <a:t>) </a:t>
            </a:r>
          </a:p>
          <a:p>
            <a:pPr lvl="1"/>
            <a:r>
              <a:rPr lang="en-US" sz="2000">
                <a:latin typeface="Eurostile LT Std" charset="0"/>
              </a:rPr>
              <a:t>Geopolitical Vocabulary (FAO)</a:t>
            </a:r>
          </a:p>
          <a:p>
            <a:r>
              <a:rPr lang="en-US" sz="2400">
                <a:latin typeface="Eurostile LT Std" charset="0"/>
              </a:rPr>
              <a:t>Points in a List </a:t>
            </a:r>
          </a:p>
          <a:p>
            <a:pPr lvl="1"/>
            <a:r>
              <a:rPr lang="en-US" sz="2000">
                <a:latin typeface="Eurostile LT Std" charset="0"/>
              </a:rPr>
              <a:t>Sequence of points (LinkedGeoData)</a:t>
            </a:r>
          </a:p>
          <a:p>
            <a:pPr lvl="1"/>
            <a:r>
              <a:rPr lang="en-US" sz="2000">
                <a:latin typeface="Eurostile LT Std" charset="0"/>
              </a:rPr>
              <a:t>An object is </a:t>
            </a:r>
            <a:r>
              <a:rPr lang="ja-JP" altLang="en-US" sz="2000">
                <a:latin typeface="Eurostile LT Std" charset="0"/>
              </a:rPr>
              <a:t>“</a:t>
            </a:r>
            <a:r>
              <a:rPr lang="en-US" sz="2000" i="1">
                <a:latin typeface="Eurostile LT Std" charset="0"/>
              </a:rPr>
              <a:t>formedBy</a:t>
            </a:r>
            <a:r>
              <a:rPr lang="ja-JP" altLang="en-US" sz="2000">
                <a:latin typeface="Eurostile LT Std" charset="0"/>
              </a:rPr>
              <a:t>”</a:t>
            </a:r>
            <a:r>
              <a:rPr lang="en-US" sz="2000">
                <a:latin typeface="Eurostile LT Std" charset="0"/>
              </a:rPr>
              <a:t> a ListOfPoints (GeoLinkedData.es)</a:t>
            </a:r>
          </a:p>
          <a:p>
            <a:r>
              <a:rPr lang="en-US" sz="2400">
                <a:latin typeface="Eurostile LT Std" charset="0"/>
              </a:rPr>
              <a:t>Literals (GML datatype in RDF)</a:t>
            </a:r>
            <a:endParaRPr lang="en-US" sz="2000">
              <a:latin typeface="Eurostile LT Std" charset="0"/>
            </a:endParaRPr>
          </a:p>
          <a:p>
            <a:pPr lvl="1"/>
            <a:r>
              <a:rPr lang="en-US" sz="2000">
                <a:latin typeface="Eurostile LT Std" charset="0"/>
              </a:rPr>
              <a:t>Ordnance Survey (UK)</a:t>
            </a:r>
          </a:p>
          <a:p>
            <a:r>
              <a:rPr lang="en-US" sz="2400">
                <a:latin typeface="Eurostile LT Std" charset="0"/>
              </a:rPr>
              <a:t>More structured representation of complex geometry</a:t>
            </a:r>
          </a:p>
          <a:p>
            <a:pPr lvl="1"/>
            <a:r>
              <a:rPr lang="en-US" sz="2000">
                <a:latin typeface="Eurostile LT Std" charset="0"/>
              </a:rPr>
              <a:t>NeoGeo Vocabulary (GeoVocamp), </a:t>
            </a:r>
            <a:r>
              <a:rPr lang="en-US" sz="2000" b="1">
                <a:latin typeface="Eurostile LT Std" charset="0"/>
                <a:hlinkClick r:id="rId3"/>
              </a:rPr>
              <a:t>http://geovocab.org/</a:t>
            </a:r>
            <a:endParaRPr lang="en-US" sz="2000" b="1">
              <a:latin typeface="Eurostile LT Std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372F6602-9E26-924C-BE5C-2958AA2AD466}" type="slidenum">
              <a:rPr lang="en-US">
                <a:solidFill>
                  <a:schemeClr val="bg2"/>
                </a:solidFill>
              </a:rPr>
              <a:pPr eaLnBrk="1" hangingPunct="1"/>
              <a:t>14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8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Reusing Existing Ontologies (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43000"/>
            <a:ext cx="8642350" cy="4786313"/>
          </a:xfrm>
        </p:spPr>
        <p:txBody>
          <a:bodyPr/>
          <a:lstStyle/>
          <a:p>
            <a:r>
              <a:rPr lang="en-US">
                <a:latin typeface="Eurostile LT Std" charset="0"/>
              </a:rPr>
              <a:t>Ontology for geographic objects (POI)</a:t>
            </a:r>
          </a:p>
          <a:p>
            <a:pPr lvl="1"/>
            <a:r>
              <a:rPr lang="en-US">
                <a:latin typeface="Eurostile LT Std" charset="0"/>
              </a:rPr>
              <a:t>Output of a French (ANR) research project</a:t>
            </a:r>
          </a:p>
          <a:p>
            <a:pPr lvl="1"/>
            <a:r>
              <a:rPr lang="en-US">
                <a:latin typeface="Eurostile LT Std" charset="0"/>
              </a:rPr>
              <a:t>Obtained from NLP tools</a:t>
            </a:r>
          </a:p>
          <a:p>
            <a:r>
              <a:rPr lang="en-US">
                <a:latin typeface="Eurostile LT Std" charset="0"/>
              </a:rPr>
              <a:t>Classes in French</a:t>
            </a:r>
          </a:p>
          <a:p>
            <a:pPr lvl="1"/>
            <a:r>
              <a:rPr lang="en-US">
                <a:latin typeface="Courier New" charset="0"/>
                <a:cs typeface="Courier New" charset="0"/>
              </a:rPr>
              <a:t>rdfs:labels</a:t>
            </a:r>
            <a:r>
              <a:rPr lang="en-US">
                <a:latin typeface="Eurostile LT Std" charset="0"/>
              </a:rPr>
              <a:t> in FR &amp; EN</a:t>
            </a:r>
          </a:p>
          <a:p>
            <a:pPr lvl="1"/>
            <a:r>
              <a:rPr lang="en-US">
                <a:latin typeface="Eurostile LT Std" charset="0"/>
              </a:rPr>
              <a:t>No </a:t>
            </a:r>
            <a:r>
              <a:rPr lang="en-US">
                <a:latin typeface="Courier New" charset="0"/>
                <a:cs typeface="Courier New" charset="0"/>
              </a:rPr>
              <a:t>rdfs:comments</a:t>
            </a:r>
          </a:p>
          <a:p>
            <a:pPr lvl="1"/>
            <a:r>
              <a:rPr lang="en-US">
                <a:latin typeface="Eurostile LT Std" charset="0"/>
              </a:rPr>
              <a:t>Few </a:t>
            </a:r>
            <a:r>
              <a:rPr lang="en-US">
                <a:latin typeface="Courier New" charset="0"/>
                <a:cs typeface="Courier New" charset="0"/>
              </a:rPr>
              <a:t>owl:ObjectProperty</a:t>
            </a:r>
          </a:p>
          <a:p>
            <a:pPr lvl="1"/>
            <a:r>
              <a:rPr lang="en-US">
                <a:latin typeface="Eurostile LT Std" charset="0"/>
              </a:rPr>
              <a:t>783 classes</a:t>
            </a:r>
          </a:p>
          <a:p>
            <a:r>
              <a:rPr lang="en-US">
                <a:latin typeface="Eurostile LT Std" charset="0"/>
              </a:rPr>
              <a:t>Overlap with other vocabs</a:t>
            </a:r>
          </a:p>
          <a:p>
            <a:pPr lvl="1"/>
            <a:r>
              <a:rPr lang="en-US">
                <a:latin typeface="Eurostile LT Std" charset="0"/>
              </a:rPr>
              <a:t>Need for alignment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D900B311-B752-194F-A142-0EAA3AACDF3A}" type="slidenum">
              <a:rPr lang="en-US">
                <a:solidFill>
                  <a:schemeClr val="bg2"/>
                </a:solidFill>
              </a:rPr>
              <a:pPr eaLnBrk="1" hangingPunct="1"/>
              <a:t>15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500313"/>
            <a:ext cx="32146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with existing Ontologies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71563"/>
            <a:ext cx="8642350" cy="5000625"/>
          </a:xfrm>
        </p:spPr>
        <p:txBody>
          <a:bodyPr/>
          <a:lstStyle/>
          <a:p>
            <a:r>
              <a:rPr lang="en-US" sz="2400" dirty="0">
                <a:latin typeface="Eurostile LT Std" charset="0"/>
              </a:rPr>
              <a:t>Alignment of </a:t>
            </a:r>
            <a:r>
              <a:rPr lang="en-US" sz="2400" dirty="0" err="1">
                <a:latin typeface="Eurostile LT Std" charset="0"/>
              </a:rPr>
              <a:t>GeOnto</a:t>
            </a:r>
            <a:r>
              <a:rPr lang="en-US" sz="2400" dirty="0">
                <a:latin typeface="Eurostile LT Std" charset="0"/>
              </a:rPr>
              <a:t> with 4 ontologies </a:t>
            </a:r>
            <a:br>
              <a:rPr lang="en-US" sz="2400" dirty="0">
                <a:latin typeface="Eurostile LT Std" charset="0"/>
              </a:rPr>
            </a:br>
            <a:r>
              <a:rPr lang="en-US" sz="2400" dirty="0">
                <a:latin typeface="Eurostile LT Std" charset="0"/>
              </a:rPr>
              <a:t>and 2 more simple taxonomies</a:t>
            </a:r>
          </a:p>
          <a:p>
            <a:pPr lvl="1"/>
            <a:r>
              <a:rPr lang="en-US" sz="2000" dirty="0">
                <a:latin typeface="Eurostile LT Std" charset="0"/>
              </a:rPr>
              <a:t>LGD, </a:t>
            </a:r>
            <a:r>
              <a:rPr lang="en-US" sz="2000" dirty="0" err="1">
                <a:latin typeface="Eurostile LT Std" charset="0"/>
              </a:rPr>
              <a:t>DBpedia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Schema.org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GeoNames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Foursquare, Google Places</a:t>
            </a:r>
          </a:p>
          <a:p>
            <a:r>
              <a:rPr lang="en-US" sz="2400" dirty="0">
                <a:latin typeface="Eurostile LT Std" charset="0"/>
              </a:rPr>
              <a:t>Goal: finding </a:t>
            </a:r>
            <a:r>
              <a:rPr lang="en-US" sz="2400" dirty="0" err="1">
                <a:latin typeface="Courier New" charset="0"/>
                <a:cs typeface="Courier New" charset="0"/>
              </a:rPr>
              <a:t>owl:equivalentClass</a:t>
            </a:r>
            <a:endParaRPr lang="en-US" sz="24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Tool :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Silk framework</a:t>
            </a:r>
            <a:endParaRPr lang="en-US" sz="20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Metrics : </a:t>
            </a:r>
            <a:r>
              <a:rPr lang="en-US" sz="2000" dirty="0" err="1">
                <a:latin typeface="Courier New" charset="0"/>
                <a:cs typeface="Courier New" charset="0"/>
              </a:rPr>
              <a:t>LevenshteinDistance</a:t>
            </a:r>
            <a:r>
              <a:rPr lang="en-US" sz="2000" dirty="0">
                <a:latin typeface="Courier New" charset="0"/>
                <a:cs typeface="Courier New" charset="0"/>
              </a:rPr>
              <a:t>, </a:t>
            </a:r>
            <a:r>
              <a:rPr lang="en-US" sz="2000" dirty="0" err="1">
                <a:latin typeface="Courier New" charset="0"/>
                <a:cs typeface="Courier New" charset="0"/>
              </a:rPr>
              <a:t>Jaro</a:t>
            </a:r>
            <a:r>
              <a:rPr lang="en-US" sz="2000" dirty="0">
                <a:latin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sz="2000" dirty="0">
                <a:latin typeface="Eurostile LT Std" charset="0"/>
              </a:rPr>
              <a:t>Labels : @en des classes</a:t>
            </a:r>
          </a:p>
          <a:p>
            <a:pPr lvl="1"/>
            <a:r>
              <a:rPr lang="en-US" sz="2000" dirty="0">
                <a:latin typeface="Eurostile LT Std" charset="0"/>
              </a:rPr>
              <a:t>Aggregation Function: Mean</a:t>
            </a:r>
          </a:p>
          <a:p>
            <a:r>
              <a:rPr lang="en-US" sz="2400" dirty="0">
                <a:latin typeface="Eurostile LT Std" charset="0"/>
              </a:rPr>
              <a:t>Manual validation</a:t>
            </a:r>
          </a:p>
          <a:p>
            <a:pPr lvl="1"/>
            <a:r>
              <a:rPr lang="en-US" sz="2000" dirty="0">
                <a:latin typeface="Eurostile LT Std" charset="0"/>
              </a:rPr>
              <a:t>For « </a:t>
            </a:r>
            <a:r>
              <a:rPr lang="en-US" sz="2000" dirty="0" err="1">
                <a:latin typeface="Courier New" charset="0"/>
                <a:cs typeface="Courier New" charset="0"/>
              </a:rPr>
              <a:t>rdfs:subClassOf</a:t>
            </a:r>
            <a:r>
              <a:rPr lang="en-US" sz="2000" dirty="0">
                <a:latin typeface="Eurostile LT Std" charset="0"/>
              </a:rPr>
              <a:t> »</a:t>
            </a:r>
          </a:p>
          <a:p>
            <a:pPr lvl="1"/>
            <a:r>
              <a:rPr lang="en-US" sz="2000" dirty="0">
                <a:latin typeface="Eurostile LT Std" charset="0"/>
              </a:rPr>
              <a:t>Specific alignments with </a:t>
            </a:r>
            <a:r>
              <a:rPr lang="en-US" sz="2000" dirty="0" err="1">
                <a:latin typeface="Eurostile LT Std" charset="0"/>
              </a:rPr>
              <a:t>GeoNames</a:t>
            </a:r>
            <a:r>
              <a:rPr lang="en-US" sz="2000" dirty="0">
                <a:latin typeface="Eurostile LT Std" charset="0"/>
              </a:rPr>
              <a:t> codes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36E8B77-9FE4-4F48-AF94-A1F847C666A5}" type="slidenum">
              <a:rPr lang="en-US">
                <a:solidFill>
                  <a:schemeClr val="bg2"/>
                </a:solidFill>
              </a:rPr>
              <a:pPr eaLnBrk="1" hangingPunct="1"/>
              <a:t>16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8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Process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GeoNames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)– Results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5365346"/>
            <a:ext cx="10153823" cy="871942"/>
          </a:xfrm>
        </p:spPr>
        <p:txBody>
          <a:bodyPr/>
          <a:lstStyle/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High precisions &gt; </a:t>
            </a:r>
            <a:r>
              <a:rPr lang="en-US" sz="2400" dirty="0">
                <a:solidFill>
                  <a:srgbClr val="00B0F0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00B0F0"/>
                </a:solidFill>
                <a:latin typeface="Eurostile LT Std" charset="0"/>
              </a:rPr>
              <a:t>%, </a:t>
            </a:r>
            <a:endParaRPr lang="en-US" sz="2400" dirty="0">
              <a:solidFill>
                <a:srgbClr val="00B0F0"/>
              </a:solidFill>
              <a:latin typeface="Eurostile LT Std" charset="0"/>
            </a:endParaRPr>
          </a:p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BUT P(</a:t>
            </a:r>
            <a:r>
              <a:rPr lang="en-US" sz="2400" dirty="0" err="1">
                <a:solidFill>
                  <a:srgbClr val="000000"/>
                </a:solidFill>
                <a:latin typeface="Eurostile LT Std" charset="0"/>
              </a:rPr>
              <a:t>Schema.org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50%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. 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  <a:sym typeface="Wingdings"/>
              </a:rPr>
              <a:t></a:t>
            </a:r>
            <a:r>
              <a:rPr lang="en-US" sz="1800" b="0" dirty="0" err="1" smtClean="0">
                <a:latin typeface="Eurostile LT Std" charset="0"/>
              </a:rPr>
              <a:t>GeOnto</a:t>
            </a:r>
            <a:r>
              <a:rPr lang="en-US" sz="1800" b="0" dirty="0" smtClean="0">
                <a:latin typeface="Eurostile LT Std" charset="0"/>
              </a:rPr>
              <a:t> </a:t>
            </a:r>
            <a:r>
              <a:rPr lang="en-US" sz="1800" b="0" dirty="0">
                <a:latin typeface="Eurostile LT Std" charset="0"/>
              </a:rPr>
              <a:t>entities are more specific to </a:t>
            </a:r>
            <a:r>
              <a:rPr lang="en-US" sz="1800" b="0" dirty="0" smtClean="0">
                <a:latin typeface="Eurostile LT Std" charset="0"/>
              </a:rPr>
              <a:t>France</a:t>
            </a:r>
            <a:endParaRPr lang="es-E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CF7755A2-8A27-A546-BF57-C3BE03AB4EED}" type="slidenum">
              <a:rPr lang="en-US">
                <a:solidFill>
                  <a:schemeClr val="bg2"/>
                </a:solidFill>
              </a:rPr>
              <a:pPr eaLnBrk="1" hangingPunct="1"/>
              <a:t>17</a:t>
            </a:fld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40654564"/>
              </p:ext>
            </p:extLst>
          </p:nvPr>
        </p:nvGraphicFramePr>
        <p:xfrm>
          <a:off x="5148064" y="1052736"/>
          <a:ext cx="3924530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52187"/>
              </p:ext>
            </p:extLst>
          </p:nvPr>
        </p:nvGraphicFramePr>
        <p:xfrm>
          <a:off x="250825" y="1052736"/>
          <a:ext cx="4393183" cy="431261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464394"/>
                <a:gridCol w="1920677"/>
                <a:gridCol w="1008112"/>
              </a:tblGrid>
              <a:tr h="6401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#Classes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LGD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178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Schema.org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296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Foursquare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41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>
                          <a:latin typeface="Courier New" pitchFamily="49" charset="0"/>
                          <a:cs typeface="Courier New" pitchFamily="49" charset="0"/>
                        </a:rPr>
                        <a:t>: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153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63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CheckList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for modeling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/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</a:p>
          <a:p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/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/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18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eometr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10" y="1484784"/>
            <a:ext cx="3918082" cy="1655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A Vocabulary for complex Geometry</a:t>
            </a:r>
            <a:endParaRPr lang="en-US" sz="28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 smtClean="0"/>
              <a:t>Extending</a:t>
            </a:r>
            <a:r>
              <a:rPr lang="es-ES" sz="2400" dirty="0" smtClean="0"/>
              <a:t> and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dirty="0" err="1" smtClean="0"/>
              <a:t>existing</a:t>
            </a:r>
            <a:r>
              <a:rPr lang="es-ES" sz="2400" dirty="0" smtClean="0"/>
              <a:t> </a:t>
            </a:r>
            <a:r>
              <a:rPr lang="es-ES" sz="2400" dirty="0" err="1" smtClean="0"/>
              <a:t>vocabularies</a:t>
            </a:r>
            <a:endParaRPr lang="es-ES" sz="2400" dirty="0" smtClean="0"/>
          </a:p>
          <a:p>
            <a:pPr marL="342900" lvl="1" indent="-342900">
              <a:spcBef>
                <a:spcPct val="50000"/>
              </a:spcBef>
              <a:buFont typeface="Wingdings" pitchFamily="2" charset="2"/>
              <a:buChar char="§"/>
            </a:pPr>
            <a:r>
              <a:rPr lang="es-ES" b="1" dirty="0" err="1" smtClean="0"/>
              <a:t>Available</a:t>
            </a:r>
            <a:r>
              <a:rPr lang="es-ES" b="1" dirty="0" smtClean="0"/>
              <a:t> at </a:t>
            </a:r>
            <a:r>
              <a:rPr lang="en-US" sz="2000" dirty="0">
                <a:hlinkClick r:id="rId4"/>
              </a:rPr>
              <a:t>http://data.ignf.fr/def</a:t>
            </a:r>
            <a:r>
              <a:rPr lang="en-US" sz="2000" dirty="0" smtClean="0">
                <a:hlinkClick r:id="rId4"/>
              </a:rPr>
              <a:t>/geometrie</a:t>
            </a:r>
            <a:r>
              <a:rPr lang="en-US" sz="2000" dirty="0" smtClean="0"/>
              <a:t> </a:t>
            </a:r>
            <a:endParaRPr lang="en-US" sz="2000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19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ZoneTexte 3"/>
          <p:cNvSpPr txBox="1"/>
          <p:nvPr/>
        </p:nvSpPr>
        <p:spPr>
          <a:xfrm>
            <a:off x="539552" y="2282973"/>
            <a:ext cx="7272808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655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9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32859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Research Questions</a:t>
            </a:r>
          </a:p>
          <a:p>
            <a:pPr>
              <a:defRPr/>
            </a:pPr>
            <a:r>
              <a:rPr lang="en-US" dirty="0" smtClean="0"/>
              <a:t>Contributions</a:t>
            </a:r>
          </a:p>
          <a:p>
            <a:pPr lvl="1"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defRPr/>
            </a:pPr>
            <a:r>
              <a:rPr lang="en-US" dirty="0" smtClean="0"/>
              <a:t>Conclusion </a:t>
            </a:r>
          </a:p>
          <a:p>
            <a:pP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nrs-loo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" y="3742230"/>
            <a:ext cx="5080000" cy="256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Associating CRS to Geometries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50825" y="873742"/>
            <a:ext cx="8642350" cy="5111750"/>
          </a:xfrm>
        </p:spPr>
        <p:txBody>
          <a:bodyPr/>
          <a:lstStyle/>
          <a:p>
            <a:r>
              <a:rPr lang="en-US" sz="2400" dirty="0" smtClean="0"/>
              <a:t>A vocabulary for describing CRS</a:t>
            </a:r>
          </a:p>
          <a:p>
            <a:pPr lvl="1"/>
            <a:r>
              <a:rPr lang="en-US" sz="2000" dirty="0" smtClean="0"/>
              <a:t>Subset of ISO 19111 model</a:t>
            </a:r>
          </a:p>
          <a:p>
            <a:pPr lvl="1"/>
            <a:r>
              <a:rPr lang="en-US" sz="2000" dirty="0" smtClean="0"/>
              <a:t>Available at </a:t>
            </a:r>
            <a:r>
              <a:rPr lang="en-US" sz="2000" dirty="0" smtClean="0">
                <a:hlinkClick r:id="rId4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A dataset for French CRS</a:t>
            </a:r>
          </a:p>
          <a:p>
            <a:pPr lvl="1"/>
            <a:r>
              <a:rPr lang="en-US" sz="2000" dirty="0" smtClean="0"/>
              <a:t>Convert from XML data published by IGN France to RDF 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5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20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09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Overview of the vocabularies and relationships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pic>
        <p:nvPicPr>
          <p:cNvPr id="9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/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21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Elipse 2"/>
          <p:cNvSpPr/>
          <p:nvPr/>
        </p:nvSpPr>
        <p:spPr bwMode="auto">
          <a:xfrm>
            <a:off x="1187624" y="5445224"/>
            <a:ext cx="914400" cy="9144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2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 workflow for publishing Linked(Geo)Data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pic>
        <p:nvPicPr>
          <p:cNvPr id="5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3" b="18573"/>
          <a:stretch>
            <a:fillRect/>
          </a:stretch>
        </p:blipFill>
        <p:spPr/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22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Imagen 6" descr="lifecycle-datalif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88840"/>
            <a:ext cx="3668824" cy="4320579"/>
          </a:xfrm>
          <a:prstGeom prst="rect">
            <a:avLst/>
          </a:prstGeom>
        </p:spPr>
      </p:pic>
      <p:sp>
        <p:nvSpPr>
          <p:cNvPr id="13" name="Sous-titre 2"/>
          <p:cNvSpPr txBox="1">
            <a:spLocks/>
          </p:cNvSpPr>
          <p:nvPr/>
        </p:nvSpPr>
        <p:spPr>
          <a:xfrm>
            <a:off x="323850" y="1018956"/>
            <a:ext cx="820859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+mn-lt"/>
              </a:rPr>
              <a:t>Datalift</a:t>
            </a:r>
            <a:r>
              <a:rPr lang="en-US" dirty="0" smtClean="0">
                <a:latin typeface="+mn-lt"/>
              </a:rPr>
              <a:t>: A SET of modular tools for “lifting” raw data in </a:t>
            </a:r>
            <a:r>
              <a:rPr lang="en-US" dirty="0" err="1" smtClean="0">
                <a:latin typeface="+mn-lt"/>
              </a:rPr>
              <a:t>rdf</a:t>
            </a:r>
            <a:r>
              <a:rPr lang="en-US" dirty="0" smtClean="0">
                <a:latin typeface="+mn-lt"/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47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Publishing French Reference </a:t>
            </a:r>
            <a:r>
              <a:rPr lang="en-US" sz="2800" dirty="0" err="1" smtClean="0"/>
              <a:t>Geodata</a:t>
            </a:r>
            <a:r>
              <a:rPr lang="en-US" sz="2800" dirty="0" smtClean="0"/>
              <a:t> in RDF</a:t>
            </a:r>
            <a:endParaRPr lang="en-US" sz="2800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303462"/>
          </a:xfrm>
        </p:spPr>
        <p:txBody>
          <a:bodyPr/>
          <a:lstStyle/>
          <a:p>
            <a:r>
              <a:rPr lang="en-US" sz="2000" cap="all" dirty="0">
                <a:solidFill>
                  <a:srgbClr val="72797F"/>
                </a:solidFill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units in </a:t>
            </a:r>
            <a:r>
              <a:rPr lang="en-US" sz="2000" cap="all" dirty="0" err="1" smtClean="0">
                <a:solidFill>
                  <a:srgbClr val="72797F"/>
                </a:solidFill>
                <a:cs typeface="Arial" pitchFamily="34" charset="0"/>
              </a:rPr>
              <a:t>rdf</a:t>
            </a:r>
            <a:endParaRPr lang="en-US" sz="20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 lvl="1"/>
            <a:r>
              <a:rPr lang="es-ES" sz="1600" b="1" dirty="0" err="1"/>
              <a:t>Features</a:t>
            </a:r>
            <a:r>
              <a:rPr lang="es-ES" sz="1600" b="1" dirty="0"/>
              <a:t> are of </a:t>
            </a:r>
            <a:r>
              <a:rPr lang="es-ES" sz="1600" b="1" dirty="0" err="1"/>
              <a:t>type</a:t>
            </a:r>
            <a:r>
              <a:rPr lang="es-ES" sz="1600" b="1" dirty="0"/>
              <a:t> </a:t>
            </a:r>
            <a:r>
              <a:rPr lang="es-ES" sz="1600" dirty="0">
                <a:hlinkClick r:id="rId2"/>
              </a:rPr>
              <a:t>http://data.ign.fr/geofla</a:t>
            </a:r>
            <a:endParaRPr lang="en-US" sz="16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French gazetteer dataset</a:t>
            </a:r>
          </a:p>
          <a:p>
            <a:pPr lvl="1"/>
            <a:r>
              <a:rPr lang="es-ES" sz="1600" b="1" dirty="0" err="1"/>
              <a:t>Features</a:t>
            </a:r>
            <a:r>
              <a:rPr lang="es-ES" sz="1600" b="1" dirty="0"/>
              <a:t> are of </a:t>
            </a:r>
            <a:r>
              <a:rPr lang="es-ES" sz="1600" b="1" dirty="0" err="1"/>
              <a:t>type</a:t>
            </a:r>
            <a:r>
              <a:rPr lang="es-ES" sz="1600" b="1" dirty="0"/>
              <a:t> </a:t>
            </a:r>
            <a:r>
              <a:rPr lang="es-ES" sz="1600" b="1" dirty="0">
                <a:hlinkClick r:id="rId3"/>
              </a:rPr>
              <a:t>http://data.ign.fr/topo</a:t>
            </a:r>
            <a:r>
              <a:rPr lang="es-ES" sz="1600" b="1" dirty="0"/>
              <a:t> </a:t>
            </a:r>
            <a:endParaRPr lang="en-US" sz="16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27121"/>
              </p:ext>
            </p:extLst>
          </p:nvPr>
        </p:nvGraphicFramePr>
        <p:xfrm>
          <a:off x="900113" y="2780928"/>
          <a:ext cx="6912247" cy="32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Mapping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results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external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rgbClr val="77933C"/>
                          </a:solidFill>
                        </a:rPr>
                        <a:t>DATASET</a:t>
                      </a:r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GEOFLA</a:t>
                      </a:r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#</a:t>
                      </a:r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4"/>
                        </a:rPr>
                        <a:t>INSEE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77933C"/>
                          </a:solidFill>
                        </a:rPr>
                        <a:t>23, 252 (communes)</a:t>
                      </a:r>
                      <a:r>
                        <a:rPr lang="en-US" sz="1800" baseline="0" dirty="0" smtClean="0">
                          <a:solidFill>
                            <a:srgbClr val="77933C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FRENCH 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60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Open Addresses in RDF Mappings</a:t>
            </a:r>
            <a:endParaRPr lang="en-US" dirty="0"/>
          </a:p>
        </p:txBody>
      </p:sp>
      <p:pic>
        <p:nvPicPr>
          <p:cNvPr id="12" name="Marcador de contenido 11" descr="bano2lg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7" r="164"/>
          <a:stretch/>
        </p:blipFill>
        <p:spPr>
          <a:xfrm>
            <a:off x="323851" y="1125538"/>
            <a:ext cx="7459436" cy="51117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7" name="Imagen 6" descr="bano-ca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99" y="980728"/>
            <a:ext cx="1534530" cy="138312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783287" y="2452246"/>
            <a:ext cx="144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hlinkClick r:id="rId4"/>
              </a:rPr>
              <a:t>BANO2RDF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03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Contribution to the LOD Cloud (</a:t>
            </a:r>
            <a:r>
              <a:rPr lang="en-US" dirty="0" err="1" smtClean="0">
                <a:ea typeface="ＭＳ Ｐゴシック" pitchFamily="34" charset="-128"/>
              </a:rPr>
              <a:t>FrLOD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719286"/>
          </a:xfrm>
        </p:spPr>
        <p:txBody>
          <a:bodyPr/>
          <a:lstStyle/>
          <a:p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hlinkClick r:id="rId3"/>
              </a:rPr>
              <a:t>DBPedia</a:t>
            </a:r>
            <a:r>
              <a:rPr lang="en-US" sz="2400" dirty="0" smtClean="0">
                <a:hlinkClick r:id="rId3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25</a:t>
            </a:fld>
            <a:endParaRPr lang="en-US" dirty="0"/>
          </a:p>
        </p:txBody>
      </p:sp>
      <p:pic>
        <p:nvPicPr>
          <p:cNvPr id="7" name="Imagen 6" descr="frenchCloud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13534"/>
            <a:ext cx="6806626" cy="46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Two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501650" y="1844824"/>
            <a:ext cx="8642350" cy="345638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4400" dirty="0" smtClean="0"/>
              <a:t>Generating Visualizations</a:t>
            </a:r>
          </a:p>
          <a:p>
            <a:pPr marL="0" indent="0" algn="ctr">
              <a:buNone/>
            </a:pPr>
            <a:r>
              <a:rPr lang="en-US" sz="4400" dirty="0" smtClean="0"/>
              <a:t>For Linked </a:t>
            </a:r>
            <a:r>
              <a:rPr lang="en-US" sz="4400" dirty="0"/>
              <a:t>Data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3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Types of Visualization in Government Portals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defRPr/>
            </a:pPr>
            <a:r>
              <a:rPr lang="en-US" dirty="0" smtClean="0"/>
              <a:t>Countries: UK (7), USA (3) and France (3)</a:t>
            </a:r>
          </a:p>
          <a:p>
            <a:pPr lvl="1">
              <a:defRPr/>
            </a:pPr>
            <a:r>
              <a:rPr lang="en-US" dirty="0" smtClean="0"/>
              <a:t>Number of applications: (13)</a:t>
            </a:r>
          </a:p>
          <a:p>
            <a:pPr lvl="1"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  <a:p>
            <a:pPr>
              <a:defRPr/>
            </a:pPr>
            <a:r>
              <a:rPr lang="en-US" dirty="0" smtClean="0"/>
              <a:t>Classification dimensions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Platform (web, mobile), </a:t>
            </a:r>
            <a:r>
              <a:rPr lang="en-US" dirty="0">
                <a:cs typeface="Courier New" pitchFamily="49" charset="0"/>
              </a:rPr>
              <a:t>data </a:t>
            </a:r>
            <a:r>
              <a:rPr lang="en-US" dirty="0" smtClean="0">
                <a:cs typeface="Courier New" pitchFamily="49" charset="0"/>
              </a:rPr>
              <a:t>sources, which views are available (maps, charts, timeline, etc.)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License for the application / for the data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Commercial / non-commercial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Linked Data Application Categories (*)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applications</a:t>
            </a:r>
          </a:p>
          <a:p>
            <a:pPr lvl="1"/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OpenLink</a:t>
            </a:r>
            <a:r>
              <a:rPr lang="en-US" dirty="0">
                <a:hlinkClick r:id="rId4"/>
              </a:rPr>
              <a:t> Data </a:t>
            </a:r>
            <a:r>
              <a:rPr lang="en-US" dirty="0" smtClean="0">
                <a:hlinkClick r:id="rId4"/>
              </a:rPr>
              <a:t>Explorer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Vocabulary-specific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around particular vocabularies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e.g.: </a:t>
            </a:r>
            <a:r>
              <a:rPr lang="en-US" dirty="0" err="1">
                <a:hlinkClick r:id="rId5"/>
              </a:rPr>
              <a:t>FaceBook</a:t>
            </a:r>
            <a:r>
              <a:rPr lang="en-US" dirty="0">
                <a:hlinkClick r:id="rId5"/>
              </a:rPr>
              <a:t> Social Graph API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IsaViz</a:t>
            </a:r>
            <a:r>
              <a:rPr lang="en-US" dirty="0"/>
              <a:t>, </a:t>
            </a:r>
            <a:r>
              <a:rPr lang="en-US" dirty="0" err="1" smtClean="0">
                <a:hlinkClick r:id="rId7"/>
              </a:rPr>
              <a:t>CubeViz</a:t>
            </a:r>
            <a:r>
              <a:rPr lang="en-US" dirty="0"/>
              <a:t>) </a:t>
            </a:r>
          </a:p>
          <a:p>
            <a:r>
              <a:rPr lang="en-US" dirty="0" smtClean="0"/>
              <a:t>Data-specific applications (</a:t>
            </a:r>
            <a:r>
              <a:rPr lang="en-US" dirty="0" err="1" smtClean="0"/>
              <a:t>mashups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Built around particular datasets 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smtClean="0">
                <a:hlinkClick r:id="rId8"/>
              </a:rPr>
              <a:t>Where does my money go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IOGDS</a:t>
            </a:r>
            <a:r>
              <a:rPr lang="en-US" dirty="0">
                <a:hlinkClick r:id="rId9"/>
              </a:rPr>
              <a:t>: International Open Government Dataset </a:t>
            </a:r>
            <a:r>
              <a:rPr lang="en-US" dirty="0" smtClean="0">
                <a:hlinkClick r:id="rId9"/>
              </a:rPr>
              <a:t>Search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sz="1400" b="0" dirty="0" smtClean="0"/>
          </a:p>
          <a:p>
            <a:pPr>
              <a:buNone/>
            </a:pPr>
            <a:r>
              <a:rPr lang="en-US" sz="1400" b="0" dirty="0" smtClean="0"/>
              <a:t>(*) Classification according </a:t>
            </a:r>
            <a:r>
              <a:rPr lang="en-US" sz="1400" b="0" dirty="0" err="1" smtClean="0"/>
              <a:t>to:Jeni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Tennison</a:t>
            </a:r>
            <a:r>
              <a:rPr lang="en-US" sz="1400" b="0" dirty="0" smtClean="0"/>
              <a:t> : </a:t>
            </a:r>
            <a:r>
              <a:rPr lang="en-US" sz="1400" b="0" dirty="0" smtClean="0">
                <a:hlinkClick r:id="rId10"/>
              </a:rPr>
              <a:t>http://www.jenitennison.com/blog/node/126</a:t>
            </a: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Relevant Features in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Data format given as input (</a:t>
            </a:r>
            <a:r>
              <a:rPr lang="en-US" b="0" dirty="0" err="1" smtClean="0"/>
              <a:t>csv</a:t>
            </a:r>
            <a:r>
              <a:rPr lang="en-US" b="0" dirty="0" smtClean="0"/>
              <a:t>, xml, </a:t>
            </a:r>
            <a:r>
              <a:rPr lang="en-US" b="0" dirty="0" err="1" smtClean="0"/>
              <a:t>shp</a:t>
            </a:r>
            <a:r>
              <a:rPr lang="en-US" b="0" dirty="0" smtClean="0"/>
              <a:t>, </a:t>
            </a:r>
            <a:r>
              <a:rPr lang="en-US" b="0" dirty="0" err="1" smtClean="0"/>
              <a:t>rdf</a:t>
            </a:r>
            <a:r>
              <a:rPr lang="en-US" b="0" dirty="0" smtClean="0"/>
              <a:t>, etc.)</a:t>
            </a:r>
          </a:p>
          <a:p>
            <a:r>
              <a:rPr lang="en-US" b="0" dirty="0" smtClean="0"/>
              <a:t>Data access </a:t>
            </a:r>
            <a:br>
              <a:rPr lang="en-US" b="0" dirty="0" smtClean="0"/>
            </a:br>
            <a:r>
              <a:rPr lang="en-US" b="0" dirty="0" smtClean="0"/>
              <a:t>(API, dump, etc.)</a:t>
            </a:r>
          </a:p>
          <a:p>
            <a:r>
              <a:rPr lang="en-US" b="0" dirty="0" smtClean="0"/>
              <a:t>Language code</a:t>
            </a:r>
          </a:p>
          <a:p>
            <a:r>
              <a:rPr lang="en-US" b="0" dirty="0" smtClean="0"/>
              <a:t>Type of view</a:t>
            </a:r>
          </a:p>
          <a:p>
            <a:r>
              <a:rPr lang="en-US" b="0" dirty="0" smtClean="0"/>
              <a:t>External Libraries</a:t>
            </a:r>
          </a:p>
          <a:p>
            <a:r>
              <a:rPr lang="en-US" b="0" dirty="0" smtClean="0"/>
              <a:t>License</a:t>
            </a:r>
          </a:p>
          <a:p>
            <a:r>
              <a:rPr lang="en-US" b="0" dirty="0" smtClean="0"/>
              <a:t>Metadata: </a:t>
            </a:r>
            <a:br>
              <a:rPr lang="en-US" b="0" dirty="0" smtClean="0"/>
            </a:br>
            <a:r>
              <a:rPr lang="en-US" b="0" dirty="0" smtClean="0"/>
              <a:t>author, organization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7" name="6 Imagen" descr="simile-wid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8" name="7 Imagen" descr="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Research Questions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0825" y="980728"/>
            <a:ext cx="8642350" cy="5328592"/>
          </a:xfrm>
        </p:spPr>
        <p:txBody>
          <a:bodyPr/>
          <a:lstStyle/>
          <a:p>
            <a:pPr algn="just">
              <a:defRPr/>
            </a:pPr>
            <a:r>
              <a:rPr lang="en-US" sz="2400" dirty="0"/>
              <a:t>How to efficiently represent and store geospatial data on the Web to ensure interoperable applications</a:t>
            </a:r>
            <a:r>
              <a:rPr lang="en-US" sz="2400" dirty="0" smtClean="0"/>
              <a:t>?</a:t>
            </a:r>
          </a:p>
          <a:p>
            <a:pPr lvl="1" algn="just"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defRPr/>
            </a:pPr>
            <a:r>
              <a:rPr lang="en-US" sz="2000" dirty="0" smtClean="0"/>
              <a:t>the </a:t>
            </a:r>
            <a:r>
              <a:rPr lang="en-US" sz="2000" dirty="0"/>
              <a:t>interlinking with other datasets having overlapping coverage</a:t>
            </a:r>
            <a:endParaRPr lang="en-US" sz="2000" dirty="0" smtClean="0"/>
          </a:p>
          <a:p>
            <a:pPr>
              <a:defRPr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are the best options for a user to discover, browse and interact with semantic content?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Can </a:t>
            </a:r>
            <a:r>
              <a:rPr lang="en-US" sz="2000" dirty="0"/>
              <a:t>we propose a generic model for visualizing semantic content</a:t>
            </a:r>
            <a:r>
              <a:rPr lang="en-US" sz="2000" dirty="0" smtClean="0"/>
              <a:t>?</a:t>
            </a:r>
          </a:p>
          <a:p>
            <a:pPr>
              <a:defRPr/>
            </a:pPr>
            <a:r>
              <a:rPr lang="en-US" sz="2400" dirty="0"/>
              <a:t>What are the mechanisms to help preserving structured data of a high quality on the Web</a:t>
            </a:r>
            <a:r>
              <a:rPr lang="en-US" sz="2400" dirty="0" smtClean="0"/>
              <a:t>?</a:t>
            </a:r>
          </a:p>
          <a:p>
            <a:pPr lvl="1">
              <a:defRPr/>
            </a:pPr>
            <a:r>
              <a:rPr lang="en-US" sz="2000" dirty="0" smtClean="0"/>
              <a:t>How to improve reusing vocabularies for better interoperability</a:t>
            </a:r>
          </a:p>
          <a:p>
            <a:pPr lvl="1">
              <a:defRPr/>
            </a:pPr>
            <a:r>
              <a:rPr lang="en-US" sz="2000" dirty="0" smtClean="0"/>
              <a:t>How to detect incompatibility between data and metadata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Describing an Application: </a:t>
            </a:r>
            <a:r>
              <a:rPr lang="en-US" dirty="0" err="1" smtClean="0"/>
              <a:t>Opendatacom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2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32775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4" y="3717030"/>
            <a:ext cx="4392612" cy="26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4" y="948376"/>
            <a:ext cx="4331522" cy="27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DVIA: A vocabulary to describe Applications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23850" y="1052736"/>
            <a:ext cx="8316149" cy="5334550"/>
            <a:chOff x="92947" y="196207"/>
            <a:chExt cx="9989789" cy="5705119"/>
          </a:xfrm>
        </p:grpSpPr>
        <p:grpSp>
          <p:nvGrpSpPr>
            <p:cNvPr id="9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noFill/>
              <a:ln w="19050">
                <a:solidFill>
                  <a:srgbClr val="1F497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40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1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2" name="Straight Arrow Connector 21"/>
              <p:cNvCxnSpPr>
                <a:stCxn id="40" idx="2"/>
                <a:endCxn id="33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3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4" name="Straight Arrow Connector 23"/>
              <p:cNvCxnSpPr>
                <a:stCxn id="40" idx="3"/>
                <a:endCxn id="35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5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Arrow Connector 26"/>
              <p:cNvCxnSpPr>
                <a:stCxn id="40" idx="3"/>
                <a:endCxn id="38" idx="1"/>
              </p:cNvCxnSpPr>
              <p:nvPr/>
            </p:nvCxnSpPr>
            <p:spPr>
              <a:xfrm flipV="1">
                <a:off x="5569544" y="2287482"/>
                <a:ext cx="1110834" cy="30615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8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3" name="Imagen 2" descr="dvia-relationshi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61" y="4372570"/>
            <a:ext cx="2222500" cy="19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DVIA in Real World Datasets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98281" y="980728"/>
            <a:ext cx="8713663" cy="3024336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Applications using DVIA </a:t>
            </a:r>
          </a:p>
          <a:p>
            <a:pPr lvl="1"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3"/>
              </a:rPr>
              <a:t>Apps4Europe</a:t>
            </a:r>
            <a:r>
              <a:rPr lang="en-US" dirty="0" smtClean="0"/>
              <a:t>.</a:t>
            </a:r>
          </a:p>
          <a:p>
            <a:pPr lvl="1">
              <a:defRPr/>
            </a:pPr>
            <a:r>
              <a:rPr lang="en-US" dirty="0" smtClean="0"/>
              <a:t>Implementation of a </a:t>
            </a:r>
            <a:r>
              <a:rPr lang="en-US" dirty="0"/>
              <a:t>u</a:t>
            </a:r>
            <a:r>
              <a:rPr lang="en-US" dirty="0" smtClean="0"/>
              <a:t>niversal JavaScript plugin to embed </a:t>
            </a:r>
            <a:r>
              <a:rPr lang="en-US" dirty="0" err="1" smtClean="0"/>
              <a:t>RDFa</a:t>
            </a:r>
            <a:r>
              <a:rPr lang="en-US" dirty="0" smtClean="0"/>
              <a:t> in organizers events. </a:t>
            </a:r>
          </a:p>
          <a:p>
            <a:pPr lvl="1">
              <a:defRPr/>
            </a:pPr>
            <a:r>
              <a:rPr lang="en-US" dirty="0" smtClean="0"/>
              <a:t>An </a:t>
            </a:r>
            <a:r>
              <a:rPr lang="en-US" dirty="0" smtClean="0">
                <a:hlinkClick r:id="rId4"/>
              </a:rPr>
              <a:t>extension for Wordpress </a:t>
            </a:r>
            <a:r>
              <a:rPr lang="en-US" dirty="0" smtClean="0"/>
              <a:t>uses DVIA.  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7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4356" y="869988"/>
            <a:ext cx="1512168" cy="1454007"/>
          </a:xfrm>
          <a:prstGeom prst="rect">
            <a:avLst/>
          </a:prstGeom>
        </p:spPr>
      </p:pic>
      <p:pic>
        <p:nvPicPr>
          <p:cNvPr id="3" name="Imagen 2" descr="screeshot-testEv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56" y="3600408"/>
            <a:ext cx="4644822" cy="263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Challenges for Generic Visualizations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4" name="Marcador de contenido 3" descr="philarchertwee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>
          <a:xfrm>
            <a:off x="107504" y="1052736"/>
            <a:ext cx="4716016" cy="2370667"/>
          </a:xfrm>
        </p:spPr>
      </p:pic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33</a:t>
            </a:fld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4716016" y="980728"/>
            <a:ext cx="4392488" cy="18466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“Don’t </a:t>
            </a:r>
            <a:r>
              <a:rPr lang="en-US" sz="2400" dirty="0"/>
              <a:t>ask what you can do </a:t>
            </a:r>
            <a:r>
              <a:rPr lang="en-US" sz="2400" dirty="0" smtClean="0"/>
              <a:t>for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Semantic Web; ask what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Semantic Web can do for you!” (D. </a:t>
            </a:r>
            <a:r>
              <a:rPr lang="en-US" sz="2400" dirty="0" err="1" smtClean="0"/>
              <a:t>Karger</a:t>
            </a:r>
            <a:r>
              <a:rPr lang="en-US" sz="2400" dirty="0" smtClean="0"/>
              <a:t>, MIT CSAIL) –</a:t>
            </a:r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3356992"/>
            <a:ext cx="5413118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dirty="0" smtClean="0"/>
              <a:t>1- </a:t>
            </a:r>
            <a:r>
              <a:rPr lang="es-ES" sz="2800" dirty="0" err="1" smtClean="0"/>
              <a:t>How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/>
              <a:t>b</a:t>
            </a:r>
            <a:r>
              <a:rPr lang="es-ES" sz="2800" dirty="0" err="1" smtClean="0"/>
              <a:t>uild</a:t>
            </a:r>
            <a:r>
              <a:rPr lang="es-ES" sz="2800" dirty="0" smtClean="0"/>
              <a:t> </a:t>
            </a:r>
            <a:r>
              <a:rPr lang="es-ES" sz="2800" b="1" dirty="0" smtClean="0"/>
              <a:t>bridge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fill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gap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 smtClean="0"/>
              <a:t>traditional</a:t>
            </a:r>
            <a:endParaRPr lang="es-ES" sz="2800" dirty="0" smtClean="0"/>
          </a:p>
          <a:p>
            <a:r>
              <a:rPr lang="es-ES" sz="2800" dirty="0" err="1" smtClean="0"/>
              <a:t>InfoVis</a:t>
            </a:r>
            <a:r>
              <a:rPr lang="es-ES" sz="2800" dirty="0" smtClean="0"/>
              <a:t> </a:t>
            </a:r>
            <a:r>
              <a:rPr lang="es-ES" sz="2800" dirty="0" err="1" smtClean="0"/>
              <a:t>tools</a:t>
            </a:r>
            <a:r>
              <a:rPr lang="es-ES" sz="2800" dirty="0" smtClean="0"/>
              <a:t> and </a:t>
            </a:r>
            <a:r>
              <a:rPr lang="es-ES" sz="2800" dirty="0" err="1"/>
              <a:t>Semantic</a:t>
            </a:r>
            <a:r>
              <a:rPr lang="es-ES" sz="2800" dirty="0"/>
              <a:t> Web </a:t>
            </a:r>
            <a:r>
              <a:rPr lang="es-ES" sz="2800" dirty="0" err="1"/>
              <a:t>technologies</a:t>
            </a:r>
            <a:r>
              <a:rPr lang="es-ES" sz="2800" dirty="0"/>
              <a:t> </a:t>
            </a:r>
          </a:p>
          <a:p>
            <a:r>
              <a:rPr lang="es-ES" sz="2800" dirty="0" smtClean="0"/>
              <a:t>2- </a:t>
            </a:r>
            <a:r>
              <a:rPr lang="es-ES" sz="2800" dirty="0" err="1" smtClean="0"/>
              <a:t>How</a:t>
            </a:r>
            <a:r>
              <a:rPr lang="es-ES" sz="2800" dirty="0" smtClean="0"/>
              <a:t> can </a:t>
            </a:r>
            <a:r>
              <a:rPr lang="es-ES" sz="2800" dirty="0" err="1" smtClean="0"/>
              <a:t>Semantic</a:t>
            </a:r>
            <a:r>
              <a:rPr lang="es-ES" sz="2800" dirty="0" smtClean="0"/>
              <a:t> Web </a:t>
            </a:r>
            <a:r>
              <a:rPr lang="es-ES" sz="2800" dirty="0" err="1" smtClean="0"/>
              <a:t>help</a:t>
            </a:r>
            <a:r>
              <a:rPr lang="es-ES" sz="2800" dirty="0" smtClean="0"/>
              <a:t> in </a:t>
            </a:r>
            <a:r>
              <a:rPr lang="es-ES" sz="2800" dirty="0" err="1" smtClean="0"/>
              <a:t>visualization</a:t>
            </a:r>
            <a:r>
              <a:rPr lang="es-ES" sz="2800" dirty="0" smtClean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888468"/>
            <a:ext cx="2520280" cy="33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dirty="0" smtClean="0"/>
              <a:t>Scenario 1: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7575D1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3C8C93"/>
                </a:solidFill>
              </a:rPr>
              <a:t>dataset specific</a:t>
            </a:r>
            <a:endParaRPr lang="en-US" sz="2000" dirty="0">
              <a:solidFill>
                <a:srgbClr val="3C8C93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Datasets on schools in France</a:t>
            </a:r>
          </a:p>
          <a:p>
            <a:pPr lvl="1"/>
            <a:r>
              <a:rPr lang="en-US" sz="2000" dirty="0" smtClean="0"/>
              <a:t>Vocabularies: geo vocab, data cube, </a:t>
            </a:r>
            <a:r>
              <a:rPr lang="en-US" sz="2000" dirty="0" err="1" smtClean="0"/>
              <a:t>geometrie</a:t>
            </a:r>
            <a:r>
              <a:rPr lang="en-US" sz="2000" dirty="0" smtClean="0"/>
              <a:t>, 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PerfectSchool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34</a:t>
            </a:fld>
            <a:endParaRPr lang="en-US" dirty="0"/>
          </a:p>
        </p:txBody>
      </p:sp>
      <p:pic>
        <p:nvPicPr>
          <p:cNvPr id="6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" y="3426948"/>
            <a:ext cx="9144000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2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domains, so </a:t>
            </a:r>
            <a:r>
              <a:rPr lang="en-US" sz="2000" dirty="0" smtClean="0">
                <a:solidFill>
                  <a:srgbClr val="7575D1"/>
                </a:solidFill>
              </a:rPr>
              <a:t>domain-specific</a:t>
            </a:r>
            <a:r>
              <a:rPr lang="en-US" sz="2000" dirty="0" smtClean="0"/>
              <a:t> </a:t>
            </a:r>
            <a:r>
              <a:rPr lang="en-US" sz="2000" dirty="0"/>
              <a:t>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domain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Endpoints of </a:t>
            </a:r>
            <a:r>
              <a:rPr lang="en-US" sz="2000" dirty="0" err="1" smtClean="0"/>
              <a:t>geodatasets</a:t>
            </a:r>
            <a:endParaRPr lang="en-US" sz="2000" dirty="0" smtClean="0"/>
          </a:p>
          <a:p>
            <a:pPr lvl="1"/>
            <a:r>
              <a:rPr lang="en-US" sz="2000" dirty="0" smtClean="0"/>
              <a:t>Domain: geospatial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GeoRDFviz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pic>
        <p:nvPicPr>
          <p:cNvPr id="4" name="Imagen 3" descr="geoRDFvizpic_1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924944"/>
            <a:ext cx="9144000" cy="3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3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domains, so </a:t>
            </a:r>
            <a:r>
              <a:rPr lang="en-US" sz="2000" dirty="0" smtClean="0">
                <a:solidFill>
                  <a:srgbClr val="7575D1"/>
                </a:solidFill>
              </a:rPr>
              <a:t>generic </a:t>
            </a:r>
            <a:r>
              <a:rPr lang="en-US" sz="2000" dirty="0" smtClean="0"/>
              <a:t>SPARQL 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adapted to domains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Any endpoints</a:t>
            </a:r>
          </a:p>
          <a:p>
            <a:pPr lvl="1"/>
            <a:r>
              <a:rPr lang="en-US" sz="2000" dirty="0" smtClean="0"/>
              <a:t>Multiple domains: </a:t>
            </a:r>
            <a:r>
              <a:rPr lang="en-US" sz="2000" dirty="0" err="1" smtClean="0"/>
              <a:t>geodata</a:t>
            </a:r>
            <a:r>
              <a:rPr lang="en-US" sz="2000" dirty="0" smtClean="0"/>
              <a:t>, statistics, persons, cross-domains, etc..</a:t>
            </a:r>
          </a:p>
          <a:p>
            <a:pPr lvl="1"/>
            <a:r>
              <a:rPr lang="en-US" sz="2000" dirty="0" smtClean="0"/>
              <a:t>Application: </a:t>
            </a:r>
            <a:r>
              <a:rPr lang="en-US" dirty="0" smtClean="0">
                <a:solidFill>
                  <a:srgbClr val="FF0000"/>
                </a:solidFill>
              </a:rPr>
              <a:t>?????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3429000"/>
            <a:ext cx="7848872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b="1" dirty="0" err="1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3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5805264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076056" y="4653136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smtClean="0">
                <a:solidFill>
                  <a:srgbClr val="FF0000"/>
                </a:solidFill>
              </a:rPr>
              <a:t>“</a:t>
            </a:r>
            <a:r>
              <a:rPr lang="es-ES" dirty="0" err="1" smtClean="0">
                <a:solidFill>
                  <a:srgbClr val="FF0000"/>
                </a:solidFill>
              </a:rPr>
              <a:t>method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not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apply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create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interfaces 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 top of </a:t>
            </a:r>
            <a:r>
              <a:rPr lang="es-ES" dirty="0" err="1">
                <a:solidFill>
                  <a:srgbClr val="FF0000"/>
                </a:solidFill>
              </a:rPr>
              <a:t>arbitrary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</a:rPr>
              <a:t>SPARLQ </a:t>
            </a:r>
            <a:r>
              <a:rPr lang="es-ES" dirty="0" err="1">
                <a:solidFill>
                  <a:srgbClr val="FF0000"/>
                </a:solidFill>
              </a:rPr>
              <a:t>endpoints</a:t>
            </a:r>
            <a:r>
              <a:rPr lang="es-ES" dirty="0">
                <a:solidFill>
                  <a:srgbClr val="FF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2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Our Proposal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251520" y="2204864"/>
            <a:ext cx="8792763" cy="2862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Linked</a:t>
            </a:r>
            <a:r>
              <a:rPr lang="es-ES" sz="6000" dirty="0" smtClean="0">
                <a:solidFill>
                  <a:srgbClr val="FF0000"/>
                </a:solidFill>
              </a:rPr>
              <a:t> Data </a:t>
            </a: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Vizualization</a:t>
            </a:r>
            <a:endParaRPr lang="es-ES" sz="6000" dirty="0" smtClean="0">
              <a:solidFill>
                <a:srgbClr val="FF0000"/>
              </a:solidFill>
            </a:endParaRP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Wizard</a:t>
            </a:r>
            <a:r>
              <a:rPr lang="es-ES" sz="6000" dirty="0" smtClean="0">
                <a:solidFill>
                  <a:srgbClr val="FF0000"/>
                </a:solidFill>
              </a:rPr>
              <a:t> (</a:t>
            </a:r>
            <a:r>
              <a:rPr lang="es-ES" sz="6000" dirty="0" err="1" smtClean="0">
                <a:solidFill>
                  <a:srgbClr val="FF0000"/>
                </a:solidFill>
              </a:rPr>
              <a:t>LDVizWiz</a:t>
            </a:r>
            <a:r>
              <a:rPr lang="es-ES" sz="6000" dirty="0" smtClean="0">
                <a:solidFill>
                  <a:srgbClr val="FF0000"/>
                </a:solidFill>
              </a:rPr>
              <a:t>)</a:t>
            </a:r>
            <a:endParaRPr lang="es-E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4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Requirements of </a:t>
            </a: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dirty="0" err="1" smtClean="0">
                <a:ea typeface="ＭＳ Ｐゴシック" pitchFamily="34" charset="-128"/>
              </a:rPr>
              <a:t>LDViz</a:t>
            </a:r>
            <a:r>
              <a:rPr lang="en-US" dirty="0" smtClean="0">
                <a:ea typeface="ＭＳ Ｐゴシック" pitchFamily="34" charset="-128"/>
              </a:rPr>
              <a:t>-”Wise”)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Predefined 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categories </a:t>
            </a:r>
            <a:r>
              <a:rPr lang="en-US" sz="2600" dirty="0"/>
              <a:t>associated to visual </a:t>
            </a:r>
            <a:r>
              <a:rPr lang="en-US" sz="2600" dirty="0" smtClean="0"/>
              <a:t>elements</a:t>
            </a:r>
          </a:p>
          <a:p>
            <a:r>
              <a:rPr lang="en-US" sz="2600" dirty="0" smtClean="0"/>
              <a:t>Build on top of RDF standards </a:t>
            </a:r>
            <a:endParaRPr lang="en-US" sz="2600" dirty="0"/>
          </a:p>
          <a:p>
            <a:pPr lvl="1"/>
            <a:r>
              <a:rPr lang="en-US" dirty="0" smtClean="0"/>
              <a:t>e.g., SPARQL queries ; Semantic Web technologies</a:t>
            </a:r>
            <a:endParaRPr lang="en-US" dirty="0"/>
          </a:p>
          <a:p>
            <a:r>
              <a:rPr lang="en-US" sz="2600" dirty="0" smtClean="0"/>
              <a:t>Reuse existing Visualization libraries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Google Maps, Google Charts, D3.js, etc.</a:t>
            </a:r>
          </a:p>
          <a:p>
            <a:r>
              <a:rPr lang="en-US" sz="2600" dirty="0" smtClean="0"/>
              <a:t>Input: Datasets published as LOD</a:t>
            </a:r>
          </a:p>
          <a:p>
            <a:r>
              <a:rPr lang="en-US" sz="2600" dirty="0" smtClean="0"/>
              <a:t>Reuse On-line Library of Information Visualization (</a:t>
            </a:r>
            <a:r>
              <a:rPr lang="en-US" sz="2600" dirty="0" smtClean="0">
                <a:hlinkClick r:id="rId3"/>
              </a:rPr>
              <a:t>OLIVE</a:t>
            </a:r>
            <a:r>
              <a:rPr lang="en-US" sz="2600" dirty="0" smtClean="0"/>
              <a:t>)</a:t>
            </a:r>
          </a:p>
          <a:p>
            <a:r>
              <a:rPr lang="en-US" sz="2600" dirty="0" smtClean="0"/>
              <a:t>Target to non “RDF/</a:t>
            </a:r>
            <a:r>
              <a:rPr lang="en-US" sz="2600" dirty="0"/>
              <a:t>SPARQL speakers” 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Mapping Categories and vocabularies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5183782"/>
          </a:xfrm>
        </p:spPr>
        <p:txBody>
          <a:bodyPr numCol="2"/>
          <a:lstStyle/>
          <a:p>
            <a:r>
              <a:rPr lang="en-US" dirty="0" smtClean="0"/>
              <a:t>Geographic information</a:t>
            </a:r>
          </a:p>
          <a:p>
            <a:pPr lvl="1"/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Temporal information</a:t>
            </a:r>
          </a:p>
          <a:p>
            <a:pPr lvl="1"/>
            <a:r>
              <a:rPr lang="en-US" dirty="0" smtClean="0"/>
              <a:t>Time, interval ontologies</a:t>
            </a:r>
          </a:p>
          <a:p>
            <a:r>
              <a:rPr lang="en-US" dirty="0" smtClean="0"/>
              <a:t>Event information</a:t>
            </a:r>
          </a:p>
          <a:p>
            <a:pPr lvl="1"/>
            <a:r>
              <a:rPr lang="en-US" dirty="0" smtClean="0"/>
              <a:t>lode, event, sport, etc..</a:t>
            </a:r>
          </a:p>
          <a:p>
            <a:r>
              <a:rPr lang="en-US" dirty="0" smtClean="0"/>
              <a:t>Agent/Person </a:t>
            </a:r>
            <a:endParaRPr lang="en-US" dirty="0"/>
          </a:p>
          <a:p>
            <a:pPr lvl="1"/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r>
              <a:rPr lang="en-US" dirty="0" smtClean="0"/>
              <a:t>Organization information </a:t>
            </a:r>
          </a:p>
          <a:p>
            <a:pPr lvl="1"/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r>
              <a:rPr lang="en-US" dirty="0" smtClean="0"/>
              <a:t>Statistics information</a:t>
            </a:r>
          </a:p>
          <a:p>
            <a:pPr lvl="1"/>
            <a:r>
              <a:rPr lang="en-US" dirty="0" smtClean="0"/>
              <a:t>Data cube, SDMX model</a:t>
            </a:r>
          </a:p>
          <a:p>
            <a:r>
              <a:rPr lang="en-US" dirty="0" smtClean="0"/>
              <a:t>Knowledge information</a:t>
            </a:r>
          </a:p>
          <a:p>
            <a:pPr lvl="1"/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1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                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</a:t>
            </a:r>
            <a:r>
              <a:rPr lang="en-US" sz="6400" dirty="0"/>
              <a:t>Modeling, Interconnecting and</a:t>
            </a:r>
          </a:p>
          <a:p>
            <a:pPr marL="0" indent="0" algn="ctr">
              <a:buNone/>
            </a:pPr>
            <a:r>
              <a:rPr lang="en-US" sz="6400" dirty="0"/>
              <a:t> </a:t>
            </a:r>
            <a:r>
              <a:rPr lang="en-US" sz="6400" dirty="0" smtClean="0"/>
              <a:t>  Generating </a:t>
            </a:r>
            <a:r>
              <a:rPr lang="en-US" sz="6400" dirty="0" err="1"/>
              <a:t>Geodata</a:t>
            </a:r>
            <a:r>
              <a:rPr lang="en-US" sz="6400" dirty="0"/>
              <a:t> on the Web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Workflow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  <p:pic>
        <p:nvPicPr>
          <p:cNvPr id="10" name="Imagen 9" descr="workflow-vis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" y="1136109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 1: Categories detection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r>
              <a:rPr lang="en-US" dirty="0" smtClean="0"/>
              <a:t>Detection of main categories in datasets</a:t>
            </a:r>
          </a:p>
          <a:p>
            <a:pPr lvl="1"/>
            <a:r>
              <a:rPr lang="en-US" sz="2600" dirty="0" smtClean="0"/>
              <a:t>ASK SPARQL queries on predefined categories</a:t>
            </a:r>
          </a:p>
          <a:p>
            <a:pPr lvl="1"/>
            <a:r>
              <a:rPr lang="en-US" sz="2600" dirty="0" smtClean="0"/>
              <a:t>Uses well-known vocabularies in LOV</a:t>
            </a:r>
          </a:p>
          <a:p>
            <a:pPr lvl="1"/>
            <a:r>
              <a:rPr lang="en-US" sz="2600" dirty="0" smtClean="0"/>
              <a:t> Condition the type of visual elements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pic>
        <p:nvPicPr>
          <p:cNvPr id="3" name="Imagen 2" descr="table1-ldvizw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6076261" cy="246896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 rot="16200000">
            <a:off x="7689004" y="4920508"/>
            <a:ext cx="1611319" cy="644527"/>
            <a:chOff x="3156" y="981768"/>
            <a:chExt cx="1611319" cy="644527"/>
          </a:xfrm>
        </p:grpSpPr>
        <p:sp>
          <p:nvSpPr>
            <p:cNvPr id="15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pic>
        <p:nvPicPr>
          <p:cNvPr id="4" name="Imagen 3" descr="oliv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15883" y="4373765"/>
            <a:ext cx="2691440" cy="7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Categories Detection</a:t>
            </a:r>
            <a:endParaRPr lang="en-U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2366027"/>
              </p:ext>
            </p:extLst>
          </p:nvPr>
        </p:nvGraphicFramePr>
        <p:xfrm>
          <a:off x="250825" y="1125538"/>
          <a:ext cx="4244976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903"/>
                <a:gridCol w="1080120"/>
                <a:gridCol w="129195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Marcador de contenido 24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4535710"/>
          </a:xfrm>
        </p:spPr>
        <p:txBody>
          <a:bodyPr/>
          <a:lstStyle/>
          <a:p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/>
              <a:t>A</a:t>
            </a:r>
            <a:r>
              <a:rPr lang="es-ES" dirty="0" err="1" smtClean="0"/>
              <a:t>utomatic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of </a:t>
            </a:r>
            <a:r>
              <a:rPr lang="es-ES" dirty="0" err="1" smtClean="0"/>
              <a:t>endpoints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endParaRPr lang="es-ES" dirty="0" smtClean="0"/>
          </a:p>
          <a:p>
            <a:pPr lvl="1"/>
            <a:r>
              <a:rPr lang="es-ES" dirty="0" smtClean="0"/>
              <a:t>More “</a:t>
            </a:r>
            <a:r>
              <a:rPr lang="es-ES" i="1" dirty="0" err="1" smtClean="0"/>
              <a:t>trustable</a:t>
            </a:r>
            <a:r>
              <a:rPr lang="es-ES" dirty="0" smtClean="0"/>
              <a:t>” </a:t>
            </a:r>
            <a:r>
              <a:rPr lang="es-ES" dirty="0" err="1" smtClean="0"/>
              <a:t>than</a:t>
            </a:r>
            <a:r>
              <a:rPr lang="es-ES" dirty="0" smtClean="0"/>
              <a:t> human </a:t>
            </a:r>
            <a:r>
              <a:rPr lang="es-ES" dirty="0" err="1" smtClean="0"/>
              <a:t>tagging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</a:t>
            </a:r>
            <a:r>
              <a:rPr lang="es-ES" dirty="0" err="1" smtClean="0"/>
              <a:t>suitable</a:t>
            </a:r>
            <a:r>
              <a:rPr lang="es-ES" dirty="0" smtClean="0"/>
              <a:t>” visual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visualizations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TimeLine</a:t>
            </a:r>
            <a:r>
              <a:rPr lang="es-ES" dirty="0" smtClean="0"/>
              <a:t> +</a:t>
            </a:r>
            <a:r>
              <a:rPr lang="es-ES" dirty="0" err="1" smtClean="0"/>
              <a:t>maps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data)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7504" y="4365104"/>
            <a:ext cx="4392488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 smtClean="0"/>
              <a:t>444 </a:t>
            </a:r>
            <a:r>
              <a:rPr lang="es-ES" sz="2000" dirty="0" err="1" smtClean="0"/>
              <a:t>endpoints</a:t>
            </a:r>
            <a:r>
              <a:rPr lang="es-ES" sz="2000" dirty="0" smtClean="0"/>
              <a:t> (*) </a:t>
            </a:r>
            <a:r>
              <a:rPr lang="es-ES" sz="2000" dirty="0" err="1" smtClean="0"/>
              <a:t>analyzed</a:t>
            </a:r>
            <a:r>
              <a:rPr lang="es-ES" sz="2000" dirty="0" smtClean="0"/>
              <a:t>, 278 </a:t>
            </a:r>
            <a:r>
              <a:rPr lang="es-ES" sz="2000" dirty="0" err="1" smtClean="0"/>
              <a:t>good</a:t>
            </a:r>
            <a:r>
              <a:rPr lang="es-ES" sz="2000" dirty="0" smtClean="0"/>
              <a:t> </a:t>
            </a:r>
            <a:r>
              <a:rPr lang="es-ES" sz="2000" dirty="0" err="1" smtClean="0"/>
              <a:t>answers</a:t>
            </a:r>
            <a:r>
              <a:rPr lang="es-ES" sz="2000" dirty="0" smtClean="0"/>
              <a:t> </a:t>
            </a:r>
            <a:r>
              <a:rPr lang="es-ES" sz="2000" b="1" dirty="0" smtClean="0"/>
              <a:t>(62.61%</a:t>
            </a:r>
            <a:r>
              <a:rPr lang="es-ES" sz="2000" dirty="0" smtClean="0"/>
              <a:t>) </a:t>
            </a:r>
            <a:r>
              <a:rPr lang="es-ES" sz="2000" dirty="0" err="1" smtClean="0"/>
              <a:t>using</a:t>
            </a:r>
            <a:r>
              <a:rPr lang="es-ES" sz="2000" dirty="0" smtClean="0"/>
              <a:t> </a:t>
            </a:r>
            <a:r>
              <a:rPr lang="es-ES" sz="2000" dirty="0"/>
              <a:t>ASK </a:t>
            </a:r>
            <a:r>
              <a:rPr lang="es-ES" sz="2000" dirty="0" err="1"/>
              <a:t>queries</a:t>
            </a:r>
            <a:r>
              <a:rPr lang="es-ES" sz="2000" dirty="0"/>
              <a:t>.</a:t>
            </a:r>
          </a:p>
          <a:p>
            <a:endParaRPr lang="es-E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s-ES" sz="2000" dirty="0" err="1" smtClean="0">
                <a:solidFill>
                  <a:srgbClr val="FF0000"/>
                </a:solidFill>
              </a:rPr>
              <a:t>Few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</a:rPr>
              <a:t>taxonomies</a:t>
            </a:r>
            <a:r>
              <a:rPr lang="es-ES" sz="2000" dirty="0" smtClean="0">
                <a:solidFill>
                  <a:srgbClr val="FF0000"/>
                </a:solidFill>
              </a:rPr>
              <a:t> in SKOS</a:t>
            </a:r>
            <a:r>
              <a:rPr lang="es-ES" sz="2000" dirty="0" smtClean="0">
                <a:solidFill>
                  <a:schemeClr val="bg1"/>
                </a:solidFill>
              </a:rPr>
              <a:t>, </a:t>
            </a:r>
            <a:r>
              <a:rPr lang="es-ES" sz="2000" b="1" dirty="0" err="1" smtClean="0">
                <a:solidFill>
                  <a:schemeClr val="bg1"/>
                </a:solidFill>
              </a:rPr>
              <a:t>many</a:t>
            </a:r>
            <a:r>
              <a:rPr lang="es-ES" sz="2000" b="1" dirty="0" smtClean="0">
                <a:solidFill>
                  <a:schemeClr val="bg1"/>
                </a:solidFill>
              </a:rPr>
              <a:t> GEO DATA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716016" y="5949280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2"/>
              </a:rPr>
              <a:t>sparqles.org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Step2: Properties Aggregation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893175" cy="5111750"/>
          </a:xfrm>
        </p:spPr>
        <p:txBody>
          <a:bodyPr/>
          <a:lstStyle/>
          <a:p>
            <a:r>
              <a:rPr lang="en-US" dirty="0" smtClean="0"/>
              <a:t>Goal: Exploit the “connectors” between graphs</a:t>
            </a:r>
          </a:p>
          <a:p>
            <a:r>
              <a:rPr lang="en-US" dirty="0" smtClean="0"/>
              <a:t>“connectors” are used to enrich a given graph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>
                <a:latin typeface="Andale Mono"/>
                <a:cs typeface="Andale Mono"/>
              </a:rPr>
              <a:t>owl:sameAs</a:t>
            </a:r>
            <a:r>
              <a:rPr lang="en-US" dirty="0" smtClean="0">
                <a:latin typeface="Andale Mono"/>
                <a:cs typeface="Andale Mono"/>
              </a:rPr>
              <a:t> ; </a:t>
            </a:r>
            <a:r>
              <a:rPr lang="en-US" dirty="0" err="1" smtClean="0">
                <a:latin typeface="Andale Mono"/>
                <a:cs typeface="Andale Mono"/>
              </a:rPr>
              <a:t>rdfs:seeAlso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skos:exactMatch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/>
              <a:t>Retrieve properties from external datasets</a:t>
            </a:r>
          </a:p>
          <a:p>
            <a:pPr lvl="1"/>
            <a:r>
              <a:rPr lang="en-US" dirty="0" smtClean="0"/>
              <a:t>So called “enriched properties”</a:t>
            </a:r>
          </a:p>
          <a:p>
            <a:r>
              <a:rPr lang="en-US" dirty="0" smtClean="0"/>
              <a:t>Build candidate properties for visualization</a:t>
            </a:r>
          </a:p>
          <a:p>
            <a:pPr lvl="1"/>
            <a:r>
              <a:rPr lang="en-US" dirty="0" smtClean="0"/>
              <a:t>For pop-up menus</a:t>
            </a:r>
          </a:p>
          <a:p>
            <a:pPr lvl="1"/>
            <a:r>
              <a:rPr lang="en-US" dirty="0" smtClean="0"/>
              <a:t>For facet browsing </a:t>
            </a:r>
            <a:endParaRPr lang="en-US" dirty="0"/>
          </a:p>
          <a:p>
            <a:pPr lvl="1"/>
            <a:r>
              <a:rPr lang="en-US" dirty="0" smtClean="0"/>
              <a:t>For charts display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grpSp>
        <p:nvGrpSpPr>
          <p:cNvPr id="13" name="Agrupar 12"/>
          <p:cNvGrpSpPr/>
          <p:nvPr/>
        </p:nvGrpSpPr>
        <p:grpSpPr>
          <a:xfrm rot="16200000">
            <a:off x="7833019" y="5064525"/>
            <a:ext cx="1611319" cy="644527"/>
            <a:chOff x="3156" y="981768"/>
            <a:chExt cx="1611319" cy="644527"/>
          </a:xfrm>
        </p:grpSpPr>
        <p:sp>
          <p:nvSpPr>
            <p:cNvPr id="22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14" name="Agrupar 13"/>
          <p:cNvGrpSpPr/>
          <p:nvPr/>
        </p:nvGrpSpPr>
        <p:grpSpPr>
          <a:xfrm rot="16200000">
            <a:off x="7285937" y="3307352"/>
            <a:ext cx="2705486" cy="644527"/>
            <a:chOff x="1292211" y="981768"/>
            <a:chExt cx="2705486" cy="644527"/>
          </a:xfrm>
        </p:grpSpPr>
        <p:sp>
          <p:nvSpPr>
            <p:cNvPr id="20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32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Step3: Publication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79512" y="980728"/>
            <a:ext cx="8642350" cy="5111750"/>
          </a:xfrm>
        </p:spPr>
        <p:txBody>
          <a:bodyPr/>
          <a:lstStyle/>
          <a:p>
            <a:r>
              <a:rPr lang="en-US" dirty="0" smtClean="0"/>
              <a:t>Visualization Generator</a:t>
            </a:r>
          </a:p>
          <a:p>
            <a:pPr lvl="1"/>
            <a:r>
              <a:rPr lang="en-US" dirty="0" smtClean="0"/>
              <a:t>Recommend the visual elements based on categories</a:t>
            </a:r>
          </a:p>
          <a:p>
            <a:pPr lvl="1"/>
            <a:r>
              <a:rPr lang="en-US" dirty="0" smtClean="0"/>
              <a:t>Transform ASK queries to SELECT or CONSTRUCT queries for input to visual library.</a:t>
            </a:r>
          </a:p>
          <a:p>
            <a:pPr lvl="1"/>
            <a:endParaRPr lang="en-US" dirty="0"/>
          </a:p>
          <a:p>
            <a:r>
              <a:rPr lang="en-US" dirty="0" smtClean="0"/>
              <a:t>Visualization Publisher</a:t>
            </a:r>
          </a:p>
          <a:p>
            <a:pPr lvl="1"/>
            <a:r>
              <a:rPr lang="en-US" dirty="0" smtClean="0"/>
              <a:t>Export the description of visualization in RDF</a:t>
            </a:r>
          </a:p>
          <a:p>
            <a:pPr lvl="1"/>
            <a:r>
              <a:rPr lang="en-US" dirty="0" smtClean="0"/>
              <a:t>Add metadata for the visualization (charts) and steps used to create it.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 err="1" smtClean="0">
                <a:latin typeface="Andale Mono"/>
                <a:cs typeface="Andale Mono"/>
              </a:rPr>
              <a:t>dcat:Dataset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prov:wasDerivedFrom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void:ExampleResource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chart</a:t>
            </a:r>
            <a:r>
              <a:rPr lang="en-US" dirty="0" smtClean="0">
                <a:latin typeface="Andale Mono"/>
                <a:cs typeface="Andale Mono"/>
              </a:rPr>
              <a:t> vocabulary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b="0" dirty="0" smtClean="0"/>
          </a:p>
          <a:p>
            <a:endParaRPr lang="en-US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 rot="16200000">
            <a:off x="8034192" y="5199511"/>
            <a:ext cx="1464040" cy="755576"/>
            <a:chOff x="3156" y="981768"/>
            <a:chExt cx="1611319" cy="644527"/>
          </a:xfrm>
        </p:grpSpPr>
        <p:sp>
          <p:nvSpPr>
            <p:cNvPr id="13" name="Pentágono 12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Detection</a:t>
              </a:r>
              <a:endParaRPr lang="es-ES" sz="2000" kern="1200" dirty="0"/>
            </a:p>
          </p:txBody>
        </p:sp>
      </p:grpSp>
      <p:grpSp>
        <p:nvGrpSpPr>
          <p:cNvPr id="15" name="Agrupar 14"/>
          <p:cNvGrpSpPr/>
          <p:nvPr/>
        </p:nvGrpSpPr>
        <p:grpSpPr>
          <a:xfrm rot="16200000">
            <a:off x="7537116" y="3567613"/>
            <a:ext cx="2458198" cy="755578"/>
            <a:chOff x="1292211" y="981768"/>
            <a:chExt cx="2705486" cy="644527"/>
          </a:xfrm>
        </p:grpSpPr>
        <p:sp>
          <p:nvSpPr>
            <p:cNvPr id="16" name="Cheurón 15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Aggregation</a:t>
              </a:r>
              <a:endParaRPr lang="es-ES" sz="2000" kern="1200" dirty="0"/>
            </a:p>
          </p:txBody>
        </p:sp>
      </p:grpSp>
      <p:grpSp>
        <p:nvGrpSpPr>
          <p:cNvPr id="18" name="Agrupar 17"/>
          <p:cNvGrpSpPr/>
          <p:nvPr/>
        </p:nvGrpSpPr>
        <p:grpSpPr>
          <a:xfrm rot="16200000">
            <a:off x="7554016" y="1527103"/>
            <a:ext cx="2424391" cy="755576"/>
            <a:chOff x="3675434" y="981768"/>
            <a:chExt cx="2363435" cy="644527"/>
          </a:xfrm>
        </p:grpSpPr>
        <p:sp>
          <p:nvSpPr>
            <p:cNvPr id="19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Current Implementation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3347864" y="980728"/>
            <a:ext cx="5796136" cy="936104"/>
          </a:xfrm>
        </p:spPr>
        <p:txBody>
          <a:bodyPr/>
          <a:lstStyle/>
          <a:p>
            <a:r>
              <a:rPr lang="en-US" sz="1800" b="0" dirty="0" err="1" smtClean="0"/>
              <a:t>Javascript</a:t>
            </a:r>
            <a:r>
              <a:rPr lang="en-US" sz="1800" b="0" dirty="0" smtClean="0"/>
              <a:t> light version as “</a:t>
            </a:r>
            <a:r>
              <a:rPr lang="en-US" sz="1800" b="0" i="1" dirty="0" smtClean="0"/>
              <a:t>proof-of-concept</a:t>
            </a:r>
            <a:r>
              <a:rPr lang="en-US" sz="1800" b="0" dirty="0" smtClean="0"/>
              <a:t>”</a:t>
            </a:r>
          </a:p>
          <a:p>
            <a:r>
              <a:rPr lang="en-US" sz="1800" b="0" dirty="0" err="1" smtClean="0"/>
              <a:t>Url</a:t>
            </a:r>
            <a:r>
              <a:rPr lang="en-US" sz="1800" b="0" dirty="0"/>
              <a:t>: </a:t>
            </a:r>
            <a:r>
              <a:rPr lang="en-US" sz="1800" b="0" dirty="0">
                <a:hlinkClick r:id="rId3"/>
              </a:rPr>
              <a:t>http://semantics.eurecom.fr/datalift/rdfViz/apps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  <a:p>
            <a:pPr marL="0" indent="0">
              <a:buNone/>
            </a:pPr>
            <a:r>
              <a:rPr lang="en-US" sz="1800" b="0" dirty="0" smtClean="0"/>
              <a:t> 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  <a:p>
            <a:pPr lvl="1"/>
            <a:endParaRPr lang="en-US" sz="1600" b="0" dirty="0" smtClean="0"/>
          </a:p>
          <a:p>
            <a:endParaRPr lang="en-US" sz="1800" b="0" dirty="0" smtClean="0"/>
          </a:p>
          <a:p>
            <a:endParaRPr lang="en-US" sz="20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b="0" dirty="0" smtClean="0"/>
          </a:p>
          <a:p>
            <a:endParaRPr lang="en-US" sz="1400" b="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1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pic>
        <p:nvPicPr>
          <p:cNvPr id="3" name="Imagen 2" descr="step3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56" y="2827172"/>
            <a:ext cx="5352839" cy="3482148"/>
          </a:xfrm>
          <a:prstGeom prst="rect">
            <a:avLst/>
          </a:prstGeom>
        </p:spPr>
      </p:pic>
      <p:pic>
        <p:nvPicPr>
          <p:cNvPr id="5" name="Imagen 4" descr="step1-ldvizwi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2"/>
            <a:ext cx="2934435" cy="3284984"/>
          </a:xfrm>
          <a:prstGeom prst="rect">
            <a:avLst/>
          </a:prstGeom>
        </p:spPr>
      </p:pic>
      <p:pic>
        <p:nvPicPr>
          <p:cNvPr id="4" name="Imagen 3" descr="step2-ldvizwi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9" y="3212976"/>
            <a:ext cx="26608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Three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Best Practices for metadata in vocabularies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4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W3C </a:t>
            </a:r>
            <a:r>
              <a:rPr lang="en-US" dirty="0" err="1" smtClean="0"/>
              <a:t>Govn’t</a:t>
            </a:r>
            <a:r>
              <a:rPr lang="en-US" dirty="0" smtClean="0"/>
              <a:t> LD Best Practices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16" name="Imagen 15" descr="bp-w3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235920"/>
            <a:ext cx="5080000" cy="30734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250825" y="1125538"/>
            <a:ext cx="8642350" cy="105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2400" dirty="0" smtClean="0">
                <a:solidFill>
                  <a:srgbClr val="77933C"/>
                </a:solidFill>
              </a:rPr>
              <a:t>10</a:t>
            </a:r>
            <a:r>
              <a:rPr lang="en-US" sz="2400" dirty="0" smtClean="0"/>
              <a:t> best practices to help government worldwide to access and reuse their by taking benefit of Linked Data mechanism.</a:t>
            </a:r>
          </a:p>
          <a:p>
            <a:pPr>
              <a:defRPr/>
            </a:pPr>
            <a:r>
              <a:rPr lang="en-US" sz="2400" dirty="0" smtClean="0">
                <a:solidFill>
                  <a:srgbClr val="77933C"/>
                </a:solidFill>
              </a:rPr>
              <a:t>4</a:t>
            </a:r>
            <a:r>
              <a:rPr lang="en-US" sz="2400" dirty="0" smtClean="0"/>
              <a:t> steps to rich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dirty="0" smtClean="0">
                <a:sym typeface="Zapf Dingbats"/>
              </a:rPr>
              <a:t>ratings datasets in </a:t>
            </a:r>
            <a:r>
              <a:rPr lang="en-US" sz="2400" dirty="0" err="1" smtClean="0">
                <a:sym typeface="Zapf Dingbats"/>
              </a:rPr>
              <a:t>TimBL</a:t>
            </a:r>
            <a:r>
              <a:rPr lang="en-US" sz="2400" dirty="0" smtClean="0">
                <a:sym typeface="Zapf Dingbats"/>
              </a:rPr>
              <a:t> scale.</a:t>
            </a:r>
            <a:endParaRPr lang="en-US" sz="2400" dirty="0" smtClean="0"/>
          </a:p>
          <a:p>
            <a:pPr>
              <a:defRPr/>
            </a:pPr>
            <a:endParaRPr lang="en-US" sz="2400" dirty="0" smtClean="0"/>
          </a:p>
        </p:txBody>
      </p:sp>
      <p:pic>
        <p:nvPicPr>
          <p:cNvPr id="5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3" b="9993"/>
          <a:stretch/>
        </p:blipFill>
        <p:spPr>
          <a:xfrm>
            <a:off x="4283968" y="3038129"/>
            <a:ext cx="4845405" cy="2865945"/>
          </a:xfrm>
        </p:spPr>
      </p:pic>
    </p:spTree>
    <p:extLst>
      <p:ext uri="{BB962C8B-B14F-4D97-AF65-F5344CB8AC3E}">
        <p14:creationId xmlns:p14="http://schemas.microsoft.com/office/powerpoint/2010/main" val="264859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80672"/>
            <a:ext cx="5904656" cy="282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sz="2800" dirty="0" smtClean="0"/>
              <a:t>Focus on vocabularies:</a:t>
            </a:r>
            <a:br>
              <a:rPr lang="en-US" sz="2800" dirty="0" smtClean="0"/>
            </a:br>
            <a:r>
              <a:rPr lang="en-US" sz="2800" dirty="0" smtClean="0"/>
              <a:t>Disambiguating Vocabulary Prefixes</a:t>
            </a:r>
            <a:endParaRPr lang="en-US" sz="28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05513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namespaces</a:t>
            </a:r>
          </a:p>
          <a:p>
            <a:pPr>
              <a:defRPr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124" y="2492896"/>
            <a:ext cx="4248472" cy="146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Agrupar 9"/>
          <p:cNvGrpSpPr/>
          <p:nvPr/>
        </p:nvGrpSpPr>
        <p:grpSpPr>
          <a:xfrm>
            <a:off x="250825" y="5013459"/>
            <a:ext cx="6239746" cy="876763"/>
            <a:chOff x="2870718" y="2455685"/>
            <a:chExt cx="6239746" cy="876763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12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995827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7"/>
          <p:cNvSpPr txBox="1"/>
          <p:nvPr/>
        </p:nvSpPr>
        <p:spPr>
          <a:xfrm>
            <a:off x="5364088" y="26369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PREFIX.CC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5582806" y="4437112"/>
            <a:ext cx="3452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517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if … global use of prefixes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149" y="1089149"/>
            <a:ext cx="475322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 namespaces</a:t>
            </a:r>
          </a:p>
          <a:p>
            <a:pPr lvl="1"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b="1" dirty="0" err="1">
                <a:cs typeface="Courier New" pitchFamily="49" charset="0"/>
              </a:rPr>
              <a:t>rdfs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foaf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rdf</a:t>
            </a:r>
            <a:r>
              <a:rPr lang="en-US" b="1" dirty="0">
                <a:cs typeface="Courier New" pitchFamily="49" charset="0"/>
              </a:rPr>
              <a:t>: owl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skos</a:t>
            </a:r>
            <a:r>
              <a:rPr lang="en-US" b="1" dirty="0" smtClean="0">
                <a:cs typeface="Courier New" pitchFamily="49" charset="0"/>
              </a:rPr>
              <a:t>:,</a:t>
            </a:r>
            <a:endParaRPr lang="en-US" b="1" dirty="0"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2" y="980728"/>
            <a:ext cx="45976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Geospatial data: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why it matters?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1367358"/>
          </a:xfrm>
        </p:spPr>
        <p:txBody>
          <a:bodyPr/>
          <a:lstStyle/>
          <a:p>
            <a:pPr marL="0" indent="0" algn="r">
              <a:buNone/>
            </a:pP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80% of needs for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urostile LT Std" charset="0"/>
              </a:rPr>
              <a:t>decisions</a:t>
            </a:r>
            <a:r>
              <a:rPr lang="en-US" sz="2400" dirty="0">
                <a:latin typeface="Eurostile LT Std" charset="0"/>
              </a:rPr>
              <a:t> from public authorities have a geospatial component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. </a:t>
            </a:r>
            <a:endParaRPr lang="en-US" sz="2400" dirty="0" smtClean="0">
              <a:latin typeface="Eurostile LT Std" charset="0"/>
            </a:endParaRPr>
          </a:p>
          <a:p>
            <a:pPr marL="0" indent="0" algn="r">
              <a:buNone/>
            </a:pPr>
            <a:r>
              <a:rPr lang="en-US" sz="2000" b="0" i="1" dirty="0" smtClean="0">
                <a:latin typeface="Eurostile LT Std" charset="0"/>
              </a:rPr>
              <a:t>(</a:t>
            </a:r>
            <a:r>
              <a:rPr lang="en-US" sz="2000" b="0" i="1" dirty="0">
                <a:latin typeface="Eurostile LT Std" charset="0"/>
              </a:rPr>
              <a:t>Philippe </a:t>
            </a:r>
            <a:r>
              <a:rPr lang="en-US" sz="2000" b="0" i="1" dirty="0" err="1">
                <a:latin typeface="Eurostile LT Std" charset="0"/>
              </a:rPr>
              <a:t>Grelot</a:t>
            </a:r>
            <a:r>
              <a:rPr lang="en-US" sz="2000" b="0" i="1" dirty="0">
                <a:latin typeface="Eurostile LT Std" charset="0"/>
              </a:rPr>
              <a:t>, IGN-France)</a:t>
            </a:r>
          </a:p>
          <a:p>
            <a:endParaRPr lang="en-US" dirty="0">
              <a:latin typeface="Eurostile LT Std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5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1061159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1512168" cy="1008112"/>
          </a:xfrm>
          <a:prstGeom prst="rect">
            <a:avLst/>
          </a:prstGeom>
        </p:spPr>
      </p:pic>
      <p:pic>
        <p:nvPicPr>
          <p:cNvPr id="6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3175000" cy="2584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296144" cy="1296144"/>
          </a:xfrm>
          <a:prstGeom prst="rect">
            <a:avLst/>
          </a:prstGeom>
        </p:spPr>
      </p:pic>
      <p:pic>
        <p:nvPicPr>
          <p:cNvPr id="9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5080000" cy="2997200"/>
          </a:xfrm>
          <a:prstGeom prst="rect">
            <a:avLst/>
          </a:prstGeom>
        </p:spPr>
      </p:pic>
      <p:pic>
        <p:nvPicPr>
          <p:cNvPr id="12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6504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844519" y="4953788"/>
            <a:ext cx="3215041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76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LOV in a Nutshell : </a:t>
            </a:r>
            <a:r>
              <a:rPr lang="en-US" sz="2800" dirty="0">
                <a:hlinkClick r:id="rId3"/>
              </a:rPr>
              <a:t>http://lov.okfn.org/dataset/lov/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curated list of vocabularies</a:t>
            </a:r>
            <a:endParaRPr lang="en-US" dirty="0"/>
          </a:p>
          <a:p>
            <a:pPr lvl="1"/>
            <a:r>
              <a:rPr lang="en-US" sz="2000" dirty="0" smtClean="0"/>
              <a:t>More than 450 vocabularies</a:t>
            </a:r>
          </a:p>
          <a:p>
            <a:pPr lvl="1"/>
            <a:r>
              <a:rPr lang="en-US" sz="2000" dirty="0" smtClean="0"/>
              <a:t>Each of them described by </a:t>
            </a:r>
            <a:r>
              <a:rPr lang="en-US" sz="2000" b="1" dirty="0" smtClean="0"/>
              <a:t>vocabulary-of-a-friend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/>
            <a:r>
              <a:rPr lang="en-US" sz="2000" dirty="0" smtClean="0"/>
              <a:t>Provide a dump in N3 of the different versions of a vocabulary</a:t>
            </a:r>
          </a:p>
          <a:p>
            <a:pPr lvl="1"/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37" y="1052736"/>
            <a:ext cx="1040115" cy="9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18" y="1124744"/>
            <a:ext cx="613706" cy="66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1622" y="1463323"/>
            <a:ext cx="1904762" cy="571429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063054" y="3058292"/>
            <a:ext cx="3541394" cy="325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9"/>
          <p:cNvSpPr/>
          <p:nvPr/>
        </p:nvSpPr>
        <p:spPr>
          <a:xfrm>
            <a:off x="293199" y="4357779"/>
            <a:ext cx="4776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6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</a:t>
            </a:r>
            <a:r>
              <a:rPr lang="en-US" dirty="0" err="1" smtClean="0"/>
              <a:t>vs</a:t>
            </a:r>
            <a:r>
              <a:rPr lang="en-US" dirty="0" smtClean="0"/>
              <a:t> PREFIX.CC-Alignment Findings 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8" y="1045862"/>
            <a:ext cx="4500961" cy="3528392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graphicFrame>
        <p:nvGraphicFramePr>
          <p:cNvPr id="8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218919"/>
              </p:ext>
            </p:extLst>
          </p:nvPr>
        </p:nvGraphicFramePr>
        <p:xfrm>
          <a:off x="5447678" y="3442005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31695"/>
              </p:ext>
            </p:extLst>
          </p:nvPr>
        </p:nvGraphicFramePr>
        <p:xfrm>
          <a:off x="5124305" y="1052736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lov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-able vocabs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Intersect-prefixes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in LOV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prefix.cc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341880" y="5373216"/>
            <a:ext cx="4889079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than </a:t>
            </a:r>
            <a:r>
              <a:rPr lang="en-US" sz="2400" b="1" dirty="0" smtClean="0"/>
              <a:t>200</a:t>
            </a:r>
            <a:r>
              <a:rPr lang="en-US" sz="2400" dirty="0" smtClean="0"/>
              <a:t> prefixes in </a:t>
            </a:r>
            <a:r>
              <a:rPr lang="en-US" sz="2400" dirty="0" err="1" smtClean="0"/>
              <a:t>prefix.cc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are vocabularies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22448" y="2710661"/>
            <a:ext cx="59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s-E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8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Vocabulary Search and Ranking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Ranking vocabularies based on Information Content Metrics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250825" y="2132856"/>
            <a:ext cx="8642350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Metrics</a:t>
            </a:r>
          </a:p>
          <a:p>
            <a:pPr lvl="1"/>
            <a:r>
              <a:rPr lang="en-US" sz="2600" dirty="0" smtClean="0"/>
              <a:t>Information Content Metric (IC): </a:t>
            </a:r>
            <a:r>
              <a:rPr lang="en-US" sz="2600" b="1" dirty="0" smtClean="0"/>
              <a:t>value of information </a:t>
            </a:r>
            <a:r>
              <a:rPr lang="en-US" sz="2600" dirty="0" smtClean="0"/>
              <a:t>associated with a given entity</a:t>
            </a:r>
          </a:p>
          <a:p>
            <a:pPr lvl="1"/>
            <a:r>
              <a:rPr lang="en-US" sz="2600" dirty="0" smtClean="0"/>
              <a:t>Partition Information Content Metric (PIC) </a:t>
            </a:r>
          </a:p>
          <a:p>
            <a:pPr lvl="1"/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6334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Algorithm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2529550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20" b="-15220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53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4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Running Example: </a:t>
            </a:r>
            <a:r>
              <a:rPr lang="en-US" dirty="0" err="1" smtClean="0">
                <a:ea typeface="ＭＳ Ｐゴシック" pitchFamily="34" charset="-128"/>
              </a:rPr>
              <a:t>dcterms</a:t>
            </a:r>
            <a:r>
              <a:rPr lang="en-US" dirty="0" smtClean="0">
                <a:ea typeface="ＭＳ Ｐゴシック" pitchFamily="34" charset="-128"/>
              </a:rPr>
              <a:t> vs </a:t>
            </a:r>
            <a:r>
              <a:rPr lang="en-US" dirty="0" err="1" smtClean="0">
                <a:ea typeface="ＭＳ Ｐゴシック" pitchFamily="34" charset="-128"/>
              </a:rPr>
              <a:t>foaf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dcterms</a:t>
            </a:r>
            <a:r>
              <a:rPr lang="en-US" sz="2400" dirty="0" smtClean="0"/>
              <a:t>: </a:t>
            </a:r>
            <a:r>
              <a:rPr lang="en-US" sz="2400" b="0" dirty="0">
                <a:hlinkClick r:id="rId5"/>
              </a:rPr>
              <a:t>http://purl.org/dc/terms</a:t>
            </a:r>
            <a:r>
              <a:rPr lang="en-US" sz="2400" b="0" dirty="0" smtClean="0">
                <a:hlinkClick r:id="rId5"/>
              </a:rPr>
              <a:t>/</a:t>
            </a:r>
            <a:endParaRPr lang="en-US" sz="2000" b="0" dirty="0" smtClean="0"/>
          </a:p>
          <a:p>
            <a:r>
              <a:rPr lang="en-US" sz="2400" dirty="0" smtClean="0"/>
              <a:t>Candidate terms: 53 (39 properties + 14 classes)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1724.844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foaf</a:t>
            </a:r>
            <a:r>
              <a:rPr lang="en-US" sz="2400" dirty="0" smtClean="0"/>
              <a:t>: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b="0" dirty="0" smtClean="0">
                <a:hlinkClick r:id="rId6"/>
              </a:rPr>
              <a:t>http</a:t>
            </a:r>
            <a:r>
              <a:rPr lang="en-US" sz="2400" b="0" dirty="0">
                <a:hlinkClick r:id="rId6"/>
              </a:rPr>
              <a:t>://xmlns.com/foaf/0.1</a:t>
            </a:r>
            <a:r>
              <a:rPr lang="en-US" sz="2400" b="0" dirty="0" smtClean="0">
                <a:hlinkClick r:id="rId6"/>
              </a:rPr>
              <a:t>/</a:t>
            </a:r>
            <a:endParaRPr lang="en-US" sz="2400" b="0" dirty="0" smtClean="0"/>
          </a:p>
          <a:p>
            <a:r>
              <a:rPr lang="en-US" sz="2400" dirty="0"/>
              <a:t>Candidate terms: </a:t>
            </a:r>
            <a:r>
              <a:rPr lang="en-US" sz="2400" dirty="0" smtClean="0"/>
              <a:t>35 (26 </a:t>
            </a:r>
            <a:r>
              <a:rPr lang="en-US" sz="2400" dirty="0"/>
              <a:t>properties + </a:t>
            </a:r>
            <a:r>
              <a:rPr lang="en-US" sz="2400" dirty="0" smtClean="0"/>
              <a:t>9 </a:t>
            </a:r>
            <a:r>
              <a:rPr lang="en-US" sz="2400" dirty="0"/>
              <a:t>classes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1+ 2+ 3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1033.197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dcterms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 &gt; 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foaf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animBg="1"/>
      <p:bldP spid="3" grpId="0" build="p" animBg="1"/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Results on Ranking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4040188" cy="639762"/>
          </a:xfrm>
        </p:spPr>
        <p:txBody>
          <a:bodyPr/>
          <a:lstStyle/>
          <a:p>
            <a:r>
              <a:rPr lang="en-US" dirty="0" smtClean="0"/>
              <a:t>Top-15 terms (IC value)</a:t>
            </a:r>
            <a:endParaRPr lang="en-US" dirty="0"/>
          </a:p>
        </p:txBody>
      </p:sp>
      <p:sp>
        <p:nvSpPr>
          <p:cNvPr id="12291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1800" b="0" dirty="0" smtClean="0"/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052736"/>
            <a:ext cx="4041775" cy="639762"/>
          </a:xfrm>
        </p:spPr>
        <p:txBody>
          <a:bodyPr/>
          <a:lstStyle/>
          <a:p>
            <a:r>
              <a:rPr lang="en-US" dirty="0" smtClean="0"/>
              <a:t>Top-15 vocabs (PIC value)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72816"/>
            <a:ext cx="3157345" cy="3996197"/>
          </a:xfrm>
        </p:spPr>
      </p:pic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16934"/>
            <a:ext cx="4169629" cy="38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7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Applications of the Ranking Metrics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Vocabulary life-cycle management</a:t>
            </a:r>
          </a:p>
          <a:p>
            <a:pPr lvl="1"/>
            <a:r>
              <a:rPr lang="en-US" sz="2200" dirty="0" smtClean="0"/>
              <a:t>Help assessing the use of terms and vocabulary updates</a:t>
            </a:r>
          </a:p>
          <a:p>
            <a:pPr lvl="1"/>
            <a:r>
              <a:rPr lang="en-US" sz="2200" b="0" dirty="0" smtClean="0"/>
              <a:t>Monitoring the use of </a:t>
            </a:r>
            <a:r>
              <a:rPr lang="en-US" sz="2200" i="1" dirty="0">
                <a:hlinkClick r:id="rId3"/>
              </a:rPr>
              <a:t>http://www.w3.org/2003/06/sw-vocab-status/ns#:</a:t>
            </a:r>
            <a:r>
              <a:rPr lang="en-US" sz="2200" i="1" dirty="0" smtClean="0">
                <a:hlinkClick r:id="rId3"/>
              </a:rPr>
              <a:t>term_status</a:t>
            </a:r>
            <a:r>
              <a:rPr lang="en-US" sz="2200" i="1" dirty="0" smtClean="0"/>
              <a:t> </a:t>
            </a:r>
            <a:r>
              <a:rPr lang="en-US" sz="2200" b="0" dirty="0" smtClean="0"/>
              <a:t>or </a:t>
            </a:r>
            <a:r>
              <a:rPr lang="en-US" sz="2200" b="0" i="1" dirty="0" err="1" smtClean="0"/>
              <a:t>owl:deprecated</a:t>
            </a:r>
            <a:endParaRPr lang="en-US" sz="2200" b="0" i="1" dirty="0" smtClean="0"/>
          </a:p>
          <a:p>
            <a:r>
              <a:rPr lang="en-US" sz="2600" dirty="0" smtClean="0"/>
              <a:t>Semantic Web applications</a:t>
            </a:r>
          </a:p>
          <a:p>
            <a:pPr lvl="1"/>
            <a:r>
              <a:rPr lang="en-US" sz="2200" dirty="0" smtClean="0"/>
              <a:t>Vocabularies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higher PIC </a:t>
            </a:r>
            <a:r>
              <a:rPr lang="en-US" sz="2200" dirty="0" smtClean="0"/>
              <a:t>might be proposed to a user as much as possible, e.g. for choosing properties to  display in a facetted browsing interface</a:t>
            </a:r>
          </a:p>
          <a:p>
            <a:r>
              <a:rPr lang="en-US" sz="2600" dirty="0" smtClean="0"/>
              <a:t>Interlinking datasets</a:t>
            </a:r>
          </a:p>
          <a:p>
            <a:pPr lvl="1"/>
            <a:r>
              <a:rPr lang="en-US" sz="2200" dirty="0" smtClean="0"/>
              <a:t>Generate </a:t>
            </a:r>
            <a:r>
              <a:rPr lang="en-US" sz="2200" i="1" dirty="0" err="1" smtClean="0"/>
              <a:t>sameAs</a:t>
            </a:r>
            <a:r>
              <a:rPr lang="en-US" sz="2200" dirty="0" smtClean="0"/>
              <a:t> links between resources based on vocabularies terms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lower IC</a:t>
            </a:r>
            <a:r>
              <a:rPr lang="en-US" sz="2200" dirty="0" smtClean="0"/>
              <a:t> value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Licenses Compatibility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Reasoning on Licenses for checking compatibilities between vocabularies and datasets</a:t>
            </a:r>
          </a:p>
          <a:p>
            <a:pPr>
              <a:defRPr/>
            </a:pPr>
            <a:r>
              <a:rPr lang="en-US" sz="2400" dirty="0" smtClean="0"/>
              <a:t>Approach:</a:t>
            </a:r>
          </a:p>
          <a:p>
            <a:pPr lvl="1"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defRPr/>
            </a:pPr>
            <a:r>
              <a:rPr lang="en-US" sz="2000" dirty="0" smtClean="0">
                <a:solidFill>
                  <a:srgbClr val="72BFC5"/>
                </a:solidFill>
              </a:rPr>
              <a:t>Deontic logic  </a:t>
            </a:r>
            <a:r>
              <a:rPr lang="en-US" sz="2000" dirty="0" smtClean="0"/>
              <a:t>to compute compatibility</a:t>
            </a:r>
          </a:p>
          <a:p>
            <a:pPr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5" name="Imagen 4" descr="LOV-sta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115" y="3580454"/>
            <a:ext cx="4128365" cy="2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pitchFamily="34" charset="-128"/>
              </a:rPr>
              <a:t>Our Proposal: LIVE Framework</a:t>
            </a:r>
          </a:p>
        </p:txBody>
      </p:sp>
      <p:pic>
        <p:nvPicPr>
          <p:cNvPr id="10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755576" y="1052736"/>
            <a:ext cx="7561535" cy="4419692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475655" y="5410090"/>
            <a:ext cx="684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hlinkClick r:id="rId4"/>
              </a:rPr>
              <a:t>http://</a:t>
            </a:r>
            <a:r>
              <a:rPr lang="es-ES" sz="2000" dirty="0" err="1">
                <a:hlinkClick r:id="rId4"/>
              </a:rPr>
              <a:t>www.eurecom.fr</a:t>
            </a:r>
            <a:r>
              <a:rPr lang="es-ES" sz="2000" dirty="0">
                <a:hlinkClick r:id="rId4"/>
              </a:rPr>
              <a:t>/~</a:t>
            </a:r>
            <a:r>
              <a:rPr lang="es-ES" sz="2000" dirty="0" err="1">
                <a:hlinkClick r:id="rId4"/>
              </a:rPr>
              <a:t>atemezin</a:t>
            </a:r>
            <a:r>
              <a:rPr lang="es-ES" sz="2000" dirty="0">
                <a:hlinkClick r:id="rId4"/>
              </a:rPr>
              <a:t>/</a:t>
            </a:r>
            <a:r>
              <a:rPr lang="es-ES" sz="2000" dirty="0" err="1">
                <a:hlinkClick r:id="rId4"/>
              </a:rPr>
              <a:t>licenseChecker</a:t>
            </a:r>
            <a:r>
              <a:rPr lang="es-ES" sz="2000" dirty="0">
                <a:hlinkClick r:id="rId4"/>
              </a:rPr>
              <a:t>/ </a:t>
            </a:r>
            <a:endParaRPr lang="es-ES" sz="2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The Logic</a:t>
            </a:r>
          </a:p>
        </p:txBody>
      </p:sp>
      <p:pic>
        <p:nvPicPr>
          <p:cNvPr id="7" name="Marcador de contenido 6" descr="composeTheori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5" b="10865"/>
          <a:stretch>
            <a:fillRect/>
          </a:stretch>
        </p:blipFill>
        <p:spPr>
          <a:xfrm>
            <a:off x="250825" y="980728"/>
            <a:ext cx="8642350" cy="3024187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67567" y="3933850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3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defRPr/>
            </a:pPr>
            <a:r>
              <a:rPr lang="en-US" sz="2300" dirty="0"/>
              <a:t>Logic of deontic rules:</a:t>
            </a:r>
          </a:p>
          <a:p>
            <a:pPr lvl="1"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78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 on the LOD Cloud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A2E33C33-043A-BC41-84DE-F1FA101EB432}" type="slidenum">
              <a:rPr lang="en-US">
                <a:solidFill>
                  <a:schemeClr val="bg2"/>
                </a:solidFill>
              </a:rPr>
              <a:pPr eaLnBrk="1" hangingPunct="1"/>
              <a:t>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86928" y="4977026"/>
            <a:ext cx="5711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endParaRPr lang="es-ES" sz="1100" b="1" i="1" dirty="0" smtClean="0"/>
          </a:p>
          <a:p>
            <a:pPr eaLnBrk="1" hangingPunct="1"/>
            <a:r>
              <a:rPr lang="es-ES" sz="1100" b="1" i="1" dirty="0" err="1" smtClean="0"/>
              <a:t>Anja</a:t>
            </a:r>
            <a:r>
              <a:rPr lang="es-ES" sz="1100" b="1" i="1" dirty="0" smtClean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2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163664" y="4631916"/>
            <a:ext cx="31262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hlinkClick r:id="rId3"/>
              </a:rPr>
              <a:t>http://lod-cloud.net/versions/2014-08-30</a:t>
            </a:r>
            <a:r>
              <a:rPr lang="fr-FR" sz="1200" b="1" dirty="0" smtClean="0">
                <a:hlinkClick r:id="rId3"/>
              </a:rPr>
              <a:t>/</a:t>
            </a:r>
            <a:r>
              <a:rPr lang="fr-FR" sz="1200" b="1" dirty="0" smtClean="0"/>
              <a:t> </a:t>
            </a:r>
            <a:endParaRPr lang="en-US" sz="1200" b="1" dirty="0"/>
          </a:p>
        </p:txBody>
      </p:sp>
      <p:pic>
        <p:nvPicPr>
          <p:cNvPr id="5" name="Imagen 4" descr="lod-cloud2014_colo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3"/>
            <a:ext cx="5169635" cy="3384376"/>
          </a:xfrm>
          <a:prstGeom prst="rect">
            <a:avLst/>
          </a:prstGeom>
        </p:spPr>
      </p:pic>
      <p:pic>
        <p:nvPicPr>
          <p:cNvPr id="6" name="Imagen 5" descr="Capture d'écran 2015-03-20 15.0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16" y="836712"/>
            <a:ext cx="3035988" cy="3145284"/>
          </a:xfrm>
          <a:prstGeom prst="rect">
            <a:avLst/>
          </a:prstGeom>
        </p:spPr>
      </p:pic>
      <p:pic>
        <p:nvPicPr>
          <p:cNvPr id="3" name="Imagen 2" descr="lod-diagram-201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69" y="3872408"/>
            <a:ext cx="3309635" cy="243691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159838" y="6022909"/>
            <a:ext cx="19126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hlinkClick r:id="rId7"/>
              </a:rPr>
              <a:t>http://lod-cloud.net/state</a:t>
            </a:r>
            <a:r>
              <a:rPr lang="es-ES" sz="1200" dirty="0" smtClean="0">
                <a:hlinkClick r:id="rId7"/>
              </a:rPr>
              <a:t>/</a:t>
            </a:r>
            <a:r>
              <a:rPr lang="es-ES" sz="1200" dirty="0" smtClean="0"/>
              <a:t> </a:t>
            </a:r>
            <a:endParaRPr lang="es-ES" sz="1200" dirty="0"/>
          </a:p>
        </p:txBody>
      </p:sp>
      <p:sp>
        <p:nvSpPr>
          <p:cNvPr id="13" name="Rectángulo 12"/>
          <p:cNvSpPr/>
          <p:nvPr/>
        </p:nvSpPr>
        <p:spPr>
          <a:xfrm>
            <a:off x="2555776" y="5737307"/>
            <a:ext cx="3551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In 2011 </a:t>
            </a:r>
            <a:r>
              <a:rPr lang="es-ES" sz="1400" dirty="0" smtClean="0">
                <a:solidFill>
                  <a:srgbClr val="77933C"/>
                </a:solidFill>
              </a:rPr>
              <a:t>19,43% </a:t>
            </a:r>
            <a:r>
              <a:rPr lang="es-ES" sz="1400" dirty="0" smtClean="0">
                <a:sym typeface="Wingdings"/>
              </a:rPr>
              <a:t></a:t>
            </a:r>
            <a:r>
              <a:rPr lang="es-ES" sz="1400" dirty="0" smtClean="0"/>
              <a:t>31 geo-</a:t>
            </a:r>
            <a:r>
              <a:rPr lang="es-ES" sz="1400" dirty="0" err="1" smtClean="0"/>
              <a:t>datasets</a:t>
            </a:r>
            <a:r>
              <a:rPr lang="es-ES" sz="1400" dirty="0" smtClean="0"/>
              <a:t> in LOD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6522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LIVE Evaluation</a:t>
            </a:r>
            <a:endParaRPr lang="en-US" dirty="0"/>
          </a:p>
        </p:txBody>
      </p:sp>
      <p:pic>
        <p:nvPicPr>
          <p:cNvPr id="3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179388" y="1268760"/>
            <a:ext cx="8713787" cy="3828143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567" y="5096903"/>
            <a:ext cx="8976433" cy="109757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provides</a:t>
            </a:r>
            <a:r>
              <a:rPr lang="es-ES" sz="2100" dirty="0" smtClean="0"/>
              <a:t> </a:t>
            </a:r>
            <a:r>
              <a:rPr lang="es-ES" sz="2100" dirty="0" err="1" smtClean="0"/>
              <a:t>the</a:t>
            </a:r>
            <a:r>
              <a:rPr lang="es-ES" sz="2100" dirty="0" smtClean="0"/>
              <a:t> </a:t>
            </a:r>
            <a:r>
              <a:rPr lang="es-ES" sz="2100" dirty="0" err="1" smtClean="0"/>
              <a:t>compatibility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rgbClr val="4597A0"/>
                </a:solidFill>
              </a:rPr>
              <a:t>5 </a:t>
            </a:r>
            <a:r>
              <a:rPr lang="es-ES" sz="2100" dirty="0" err="1" smtClean="0">
                <a:solidFill>
                  <a:srgbClr val="4597A0"/>
                </a:solidFill>
              </a:rPr>
              <a:t>seconds</a:t>
            </a:r>
            <a:r>
              <a:rPr lang="es-ES" sz="2100" dirty="0" smtClean="0">
                <a:solidFill>
                  <a:srgbClr val="4597A0"/>
                </a:solidFill>
              </a:rPr>
              <a:t> </a:t>
            </a:r>
            <a:r>
              <a:rPr lang="es-ES" sz="2100" dirty="0" err="1" smtClean="0"/>
              <a:t>for</a:t>
            </a:r>
            <a:r>
              <a:rPr lang="es-ES" sz="2100" dirty="0" smtClean="0"/>
              <a:t> 7 </a:t>
            </a:r>
            <a:r>
              <a:rPr lang="es-ES" sz="2100" dirty="0" err="1" smtClean="0"/>
              <a:t>datasets</a:t>
            </a:r>
            <a:endParaRPr lang="es-ES" sz="2100" dirty="0" smtClean="0"/>
          </a:p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retrieves</a:t>
            </a:r>
            <a:r>
              <a:rPr lang="es-ES" sz="2100" dirty="0" smtClean="0"/>
              <a:t> 48 </a:t>
            </a:r>
            <a:r>
              <a:rPr lang="es-ES" sz="2100" dirty="0" err="1" smtClean="0"/>
              <a:t>vocabularies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chemeClr val="accent1">
                    <a:lumMod val="75000"/>
                  </a:schemeClr>
                </a:solidFill>
              </a:rPr>
              <a:t>14 </a:t>
            </a:r>
            <a:r>
              <a:rPr lang="es-ES" sz="2100" dirty="0" err="1" smtClean="0">
                <a:solidFill>
                  <a:schemeClr val="accent1">
                    <a:lumMod val="75000"/>
                  </a:schemeClr>
                </a:solidFill>
              </a:rPr>
              <a:t>seconds</a:t>
            </a:r>
            <a:endParaRPr lang="es-ES" sz="2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sz="2200" dirty="0" smtClean="0">
              <a:solidFill>
                <a:srgbClr val="4597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4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We have presented models for </a:t>
            </a:r>
            <a:r>
              <a:rPr lang="en-US" sz="2400" dirty="0" err="1"/>
              <a:t>G</a:t>
            </a:r>
            <a:r>
              <a:rPr lang="en-US" sz="2400" dirty="0" err="1" smtClean="0"/>
              <a:t>eodata</a:t>
            </a:r>
            <a:r>
              <a:rPr lang="en-US" sz="2400" dirty="0" smtClean="0"/>
              <a:t> </a:t>
            </a:r>
          </a:p>
          <a:p>
            <a:pPr lvl="1">
              <a:defRPr/>
            </a:pPr>
            <a:r>
              <a:rPr lang="en-US" sz="2000" dirty="0" smtClean="0"/>
              <a:t>For better handling complex geometries</a:t>
            </a:r>
          </a:p>
          <a:p>
            <a:pPr lvl="1">
              <a:defRPr/>
            </a:pPr>
            <a:r>
              <a:rPr lang="en-US" sz="2000" dirty="0" smtClean="0"/>
              <a:t>Supporting </a:t>
            </a:r>
            <a:r>
              <a:rPr lang="en-US" sz="2000" b="1" dirty="0" smtClean="0">
                <a:solidFill>
                  <a:srgbClr val="72BFC5"/>
                </a:solidFill>
              </a:rPr>
              <a:t>*all* </a:t>
            </a:r>
            <a:r>
              <a:rPr lang="en-US" sz="2000" dirty="0" smtClean="0"/>
              <a:t>CRS </a:t>
            </a:r>
          </a:p>
          <a:p>
            <a:pPr lvl="1">
              <a:defRPr/>
            </a:pPr>
            <a:r>
              <a:rPr lang="en-US" sz="2000" dirty="0" smtClean="0"/>
              <a:t>For easy querying in SPARQL</a:t>
            </a:r>
          </a:p>
          <a:p>
            <a:pPr>
              <a:defRPr/>
            </a:pPr>
            <a:r>
              <a:rPr lang="en-US" sz="2400" dirty="0" smtClean="0"/>
              <a:t>We have proposed a generic visualization wizard</a:t>
            </a:r>
          </a:p>
          <a:p>
            <a:pPr lvl="1">
              <a:defRPr/>
            </a:pPr>
            <a:r>
              <a:rPr lang="en-US" sz="2000" dirty="0" smtClean="0"/>
              <a:t>Based on predefined categories </a:t>
            </a:r>
          </a:p>
          <a:p>
            <a:pPr lvl="1">
              <a:defRPr/>
            </a:pPr>
            <a:r>
              <a:rPr lang="en-US" sz="2000" dirty="0" smtClean="0"/>
              <a:t>Targeted to lay-users </a:t>
            </a:r>
          </a:p>
          <a:p>
            <a:pP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defRPr/>
            </a:pPr>
            <a:r>
              <a:rPr lang="en-US" sz="2000" dirty="0" smtClean="0"/>
              <a:t>Contributing to Best Practices standard</a:t>
            </a:r>
            <a:r>
              <a:rPr lang="en-US" dirty="0" smtClean="0"/>
              <a:t>	</a:t>
            </a:r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3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</a:t>
            </a:r>
            <a:r>
              <a:rPr lang="en-US" sz="2000" dirty="0" smtClean="0"/>
              <a:t>evolution in URIs</a:t>
            </a:r>
            <a:endParaRPr lang="en-US" sz="2000" dirty="0" smtClean="0"/>
          </a:p>
          <a:p>
            <a:pPr>
              <a:defRPr/>
            </a:pPr>
            <a:r>
              <a:rPr lang="en-US" sz="2400" dirty="0" smtClean="0"/>
              <a:t>Multiple representation: need for metadata?</a:t>
            </a:r>
          </a:p>
          <a:p>
            <a:pPr lvl="1">
              <a:defRPr/>
            </a:pPr>
            <a:r>
              <a:rPr lang="en-US" sz="2000" dirty="0" smtClean="0"/>
              <a:t>Level of detail</a:t>
            </a:r>
          </a:p>
          <a:p>
            <a:pPr lvl="1">
              <a:defRPr/>
            </a:pPr>
            <a:r>
              <a:rPr lang="en-US" sz="2000" dirty="0" smtClean="0"/>
              <a:t>Geometry modeling rules and reasoning</a:t>
            </a:r>
          </a:p>
          <a:p>
            <a:pPr>
              <a:defRPr/>
            </a:pPr>
            <a:r>
              <a:rPr lang="en-US" sz="2400" dirty="0" smtClean="0"/>
              <a:t>Tracking Provenance of </a:t>
            </a:r>
            <a:r>
              <a:rPr lang="en-US" sz="2400" dirty="0" err="1" smtClean="0"/>
              <a:t>geodata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To ensure quality of published dataset</a:t>
            </a:r>
          </a:p>
          <a:p>
            <a:pPr lvl="1">
              <a:defRPr/>
            </a:pPr>
            <a:r>
              <a:rPr lang="en-US" sz="2000" dirty="0" smtClean="0"/>
              <a:t>To ensure trust from application consumers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364130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13663" cy="525658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Visualizations</a:t>
            </a:r>
          </a:p>
          <a:p>
            <a:pPr lvl="1"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defRPr/>
            </a:pPr>
            <a:r>
              <a:rPr lang="en-US" sz="2000" dirty="0" smtClean="0"/>
              <a:t>Investigate the “</a:t>
            </a:r>
            <a:r>
              <a:rPr lang="en-US" sz="2000" b="1" i="1" dirty="0" smtClean="0"/>
              <a:t>importance</a:t>
            </a:r>
            <a:r>
              <a:rPr lang="en-US" sz="2000" dirty="0" smtClean="0"/>
              <a:t>” of a category in dataset</a:t>
            </a:r>
          </a:p>
          <a:p>
            <a:pPr lvl="1"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  <a:p>
            <a:pPr>
              <a:defRPr/>
            </a:pPr>
            <a:r>
              <a:rPr lang="en-US" sz="2400" dirty="0" smtClean="0"/>
              <a:t>Metadata </a:t>
            </a:r>
            <a:r>
              <a:rPr lang="en-US" sz="2400" dirty="0"/>
              <a:t>management</a:t>
            </a:r>
          </a:p>
          <a:p>
            <a:pPr lvl="1">
              <a:defRPr/>
            </a:pPr>
            <a:r>
              <a:rPr lang="en-US" sz="2000" dirty="0" smtClean="0"/>
              <a:t>Publish </a:t>
            </a:r>
            <a:r>
              <a:rPr lang="en-US" sz="2000" dirty="0"/>
              <a:t>a list of common recommended prefixes</a:t>
            </a:r>
          </a:p>
          <a:p>
            <a:pPr lvl="1">
              <a:defRPr/>
            </a:pPr>
            <a:r>
              <a:rPr lang="en-US" sz="2000" dirty="0"/>
              <a:t>Foster and support current effort towards a more sustainable governance of vocabularies</a:t>
            </a:r>
            <a:r>
              <a:rPr lang="en-US" sz="2000" dirty="0" smtClean="0"/>
              <a:t>.</a:t>
            </a:r>
          </a:p>
          <a:p>
            <a:pPr lvl="1">
              <a:defRPr/>
            </a:pPr>
            <a:r>
              <a:rPr lang="en-US" sz="2000" dirty="0"/>
              <a:t>Compare (P)IC with other graph-based ranking </a:t>
            </a:r>
            <a:br>
              <a:rPr lang="en-US" sz="2000" dirty="0"/>
            </a:br>
            <a:r>
              <a:rPr lang="en-US" sz="2000" dirty="0"/>
              <a:t>(e.g. </a:t>
            </a:r>
            <a:r>
              <a:rPr lang="en-US" sz="2000" dirty="0" err="1"/>
              <a:t>pagerank</a:t>
            </a:r>
            <a:r>
              <a:rPr lang="en-US" sz="2000" dirty="0"/>
              <a:t>)</a:t>
            </a:r>
          </a:p>
          <a:p>
            <a:pPr lvl="1">
              <a:defRPr/>
            </a:pPr>
            <a:r>
              <a:rPr lang="en-US" sz="2000" dirty="0"/>
              <a:t>Investigate the dependency ranking between vocabularies</a:t>
            </a:r>
          </a:p>
          <a:p>
            <a:pPr lvl="1">
              <a:defRPr/>
            </a:pPr>
            <a:endParaRPr lang="en-US" sz="2200" dirty="0" smtClean="0"/>
          </a:p>
          <a:p>
            <a:pPr lvl="1">
              <a:defRPr/>
            </a:pPr>
            <a:endParaRPr lang="en-US" sz="2200" dirty="0"/>
          </a:p>
          <a:p>
            <a:pPr>
              <a:defRPr/>
            </a:pPr>
            <a:endParaRPr lang="en-US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3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9512" y="3573016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3911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3"/>
              </a:rPr>
              <a:t>http://www.w3.org/TR/</a:t>
            </a:r>
            <a:r>
              <a:rPr lang="en-US" sz="1800" b="0" dirty="0" err="1">
                <a:hlinkClick r:id="rId3"/>
              </a:rPr>
              <a:t>ld-bp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39671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3648" y="2204864"/>
            <a:ext cx="6768752" cy="1080120"/>
          </a:xfrm>
        </p:spPr>
        <p:txBody>
          <a:bodyPr/>
          <a:lstStyle/>
          <a:p>
            <a:pPr>
              <a:defRPr/>
            </a:pPr>
            <a:r>
              <a:rPr lang="en-US" sz="3600" i="1" dirty="0" smtClean="0"/>
              <a:t>Thank you for your attention!</a:t>
            </a:r>
            <a:endParaRPr lang="en-US" sz="3600" i="1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 descr="question-m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284984"/>
            <a:ext cx="1910080" cy="168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French </a:t>
            </a:r>
            <a:r>
              <a:rPr lang="fr-FR" sz="3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IGN- Reference </a:t>
            </a:r>
            <a:r>
              <a:rPr lang="fr-FR" sz="3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F214549-8783-C445-B616-B38837131039}" type="slidenum">
              <a:rPr lang="en-US">
                <a:solidFill>
                  <a:schemeClr val="bg2"/>
                </a:solidFill>
              </a:rPr>
              <a:pPr eaLnBrk="1" hangingPunct="1"/>
              <a:t>7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59125"/>
            <a:ext cx="48593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50" y="2443163"/>
            <a:ext cx="8696325" cy="1631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dirty="0" smtClean="0"/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/>
            <a:endParaRPr lang="en-US" sz="2000" dirty="0"/>
          </a:p>
        </p:txBody>
      </p:sp>
      <p:sp>
        <p:nvSpPr>
          <p:cNvPr id="13320" name="TextBox 5"/>
          <p:cNvSpPr txBox="1">
            <a:spLocks noChangeArrowheads="1"/>
          </p:cNvSpPr>
          <p:nvPr/>
        </p:nvSpPr>
        <p:spPr bwMode="auto">
          <a:xfrm>
            <a:off x="285750" y="4000500"/>
            <a:ext cx="3673475" cy="1938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Q: 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  <a:r>
              <a:rPr lang="ja-JP" altLang="en-US" sz="2400" b="1" dirty="0">
                <a:solidFill>
                  <a:srgbClr val="FF0000"/>
                </a:solidFill>
              </a:rPr>
              <a:t>”</a:t>
            </a:r>
            <a:r>
              <a:rPr lang="en-US" sz="2400" b="1" dirty="0">
                <a:solidFill>
                  <a:srgbClr val="FF0000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A: Not straightforward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03200" y="1125538"/>
            <a:ext cx="8616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</p:spTree>
    <p:extLst>
      <p:ext uri="{BB962C8B-B14F-4D97-AF65-F5344CB8AC3E}">
        <p14:creationId xmlns:p14="http://schemas.microsoft.com/office/powerpoint/2010/main" val="25513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etc.</a:t>
            </a:r>
          </a:p>
          <a:p>
            <a:r>
              <a:rPr lang="en-US" sz="2400" dirty="0" smtClean="0"/>
              <a:t>Situation:</a:t>
            </a:r>
          </a:p>
          <a:p>
            <a:pPr lvl="1"/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/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2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0758" y="3426181"/>
            <a:ext cx="4653730" cy="294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77078"/>
            <a:ext cx="2508676" cy="21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CRS Converters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Circé</a:t>
            </a:r>
            <a:r>
              <a:rPr lang="en-US" sz="2400" dirty="0" smtClean="0"/>
              <a:t>: A Converter Software from IGN</a:t>
            </a:r>
          </a:p>
          <a:p>
            <a:pPr lvl="1"/>
            <a:r>
              <a:rPr lang="en-US" sz="2000" dirty="0" smtClean="0"/>
              <a:t>Allows conversion between some France CRSs to WGS84</a:t>
            </a:r>
          </a:p>
          <a:p>
            <a:pPr lvl="1"/>
            <a:r>
              <a:rPr lang="en-US" sz="2000" dirty="0" smtClean="0"/>
              <a:t>Closed Source, No open service</a:t>
            </a:r>
          </a:p>
          <a:p>
            <a:r>
              <a:rPr lang="en-US" sz="2400" dirty="0" smtClean="0"/>
              <a:t>Existing Web tools (e.g., </a:t>
            </a:r>
            <a:r>
              <a:rPr lang="en-US" sz="2400" dirty="0" smtClean="0">
                <a:hlinkClick r:id="rId4"/>
              </a:rPr>
              <a:t>world coordinate converter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No open service, closed source</a:t>
            </a:r>
          </a:p>
          <a:p>
            <a:pPr lvl="1"/>
            <a:r>
              <a:rPr lang="en-US" sz="2000" dirty="0" smtClean="0"/>
              <a:t>Converting algorithms don’t usually map to any national mapping authority.</a:t>
            </a:r>
            <a:endParaRPr lang="en-US" dirty="0" smtClean="0"/>
          </a:p>
          <a:p>
            <a:r>
              <a:rPr lang="en-US" sz="2400" dirty="0" smtClean="0"/>
              <a:t>Contribution: a web based </a:t>
            </a:r>
            <a:r>
              <a:rPr lang="en-US" sz="2400" dirty="0"/>
              <a:t>service to perform conversion between various CRSs. </a:t>
            </a:r>
            <a:endParaRPr lang="en-US" sz="2400" dirty="0" smtClean="0"/>
          </a:p>
          <a:p>
            <a:pPr lvl="1"/>
            <a:r>
              <a:rPr lang="en-US" sz="2000" dirty="0"/>
              <a:t>The integration of such a converter can ease the process of the </a:t>
            </a:r>
            <a:r>
              <a:rPr lang="en-US" sz="2000" dirty="0" smtClean="0"/>
              <a:t>publishing different </a:t>
            </a:r>
            <a:r>
              <a:rPr lang="en-US" sz="2000" dirty="0"/>
              <a:t>types of geometries on the web regardless of their </a:t>
            </a:r>
            <a:r>
              <a:rPr lang="en-US" sz="2000" dirty="0" smtClean="0"/>
              <a:t>Coordinates systems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57874</TotalTime>
  <Words>5641</Words>
  <Application>Microsoft Macintosh PowerPoint</Application>
  <PresentationFormat>Presentación en pantalla (4:3)</PresentationFormat>
  <Paragraphs>916</Paragraphs>
  <Slides>66</Slides>
  <Notes>48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66</vt:i4>
      </vt:variant>
    </vt:vector>
  </HeadingPairs>
  <TitlesOfParts>
    <vt:vector size="72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Geo-Spatial Government Data on the Semantic Web</vt:lpstr>
      <vt:lpstr>Outline</vt:lpstr>
      <vt:lpstr>Research Questions</vt:lpstr>
      <vt:lpstr>Part 1</vt:lpstr>
      <vt:lpstr>Geospatial data: why it matters?</vt:lpstr>
      <vt:lpstr>GeoData on the LOD Cloud</vt:lpstr>
      <vt:lpstr>French IGN- Reference Geodata</vt:lpstr>
      <vt:lpstr>Coordinate Reference Systems (CRS)</vt:lpstr>
      <vt:lpstr>CRS Converters and Limitations</vt:lpstr>
      <vt:lpstr>Developing a REST converter service</vt:lpstr>
      <vt:lpstr>Modeling geospatial object</vt:lpstr>
      <vt:lpstr>Vocabularies for Modeling Features (1/2)</vt:lpstr>
      <vt:lpstr>Vocabularies for Modeling Features (2/2)</vt:lpstr>
      <vt:lpstr>Modeling Geometry: State of the Art </vt:lpstr>
      <vt:lpstr>Reusing Existing Ontologies (GeOnto)</vt:lpstr>
      <vt:lpstr>Aligning GeOnto with existing Ontologies</vt:lpstr>
      <vt:lpstr>Alignment Process (GeoNames)– Results</vt:lpstr>
      <vt:lpstr>Proposal: CheckList for modeling geodata</vt:lpstr>
      <vt:lpstr>Proposal: A Vocabulary for complex Geometry</vt:lpstr>
      <vt:lpstr>Associating CRS to Geometries</vt:lpstr>
      <vt:lpstr>Overview of the vocabularies and relationships</vt:lpstr>
      <vt:lpstr>A workflow for publishing Linked(Geo)Data</vt:lpstr>
      <vt:lpstr>Publishing French Reference Geodata in RDF</vt:lpstr>
      <vt:lpstr>French Open Addresses in RDF Mappings</vt:lpstr>
      <vt:lpstr>Contribution to the LOD Cloud (FrLOD)</vt:lpstr>
      <vt:lpstr>Part Two</vt:lpstr>
      <vt:lpstr>Types of Visualization in Government Portals </vt:lpstr>
      <vt:lpstr>Linked Data Application Categories (*)</vt:lpstr>
      <vt:lpstr>Relevant Features in Visualization Tools</vt:lpstr>
      <vt:lpstr>Describing an Application: Opendatacom</vt:lpstr>
      <vt:lpstr>DVIA: A vocabulary to describe Applications</vt:lpstr>
      <vt:lpstr>DVIA in Real World Datasets</vt:lpstr>
      <vt:lpstr>Challenges for Generic Visualizations</vt:lpstr>
      <vt:lpstr>A Journey of a Web Application developer </vt:lpstr>
      <vt:lpstr>A Journey of a Web Application developer</vt:lpstr>
      <vt:lpstr>A Journey of a Web Application developer</vt:lpstr>
      <vt:lpstr>Our Proposal</vt:lpstr>
      <vt:lpstr>Requirements of LDVizWiz (LDViz-”Wise”)</vt:lpstr>
      <vt:lpstr>Mapping Categories and vocabularies</vt:lpstr>
      <vt:lpstr>LDVizWiz Workflow</vt:lpstr>
      <vt:lpstr>Step 1: Categories detection</vt:lpstr>
      <vt:lpstr>Experiment: Categories Detection</vt:lpstr>
      <vt:lpstr>Step2: Properties Aggregation</vt:lpstr>
      <vt:lpstr>Step3: Publication </vt:lpstr>
      <vt:lpstr>Current Implementation</vt:lpstr>
      <vt:lpstr>Part Three</vt:lpstr>
      <vt:lpstr>W3C Govn’t LD Best Practices</vt:lpstr>
      <vt:lpstr>Focus on vocabularies: Disambiguating Vocabulary Prefixes</vt:lpstr>
      <vt:lpstr>Why if … global use of prefixes</vt:lpstr>
      <vt:lpstr>LOV in a Nutshell : http://lov.okfn.org/dataset/lov/</vt:lpstr>
      <vt:lpstr>LOV vs PREFIX.CC-Alignment Findings </vt:lpstr>
      <vt:lpstr>Vocabulary Search and Ranking</vt:lpstr>
      <vt:lpstr>Ranking Algorithm</vt:lpstr>
      <vt:lpstr>Running Example: dcterms vs foaf</vt:lpstr>
      <vt:lpstr>Results on Ranking</vt:lpstr>
      <vt:lpstr>Applications of the Ranking Metrics </vt:lpstr>
      <vt:lpstr>Licenses Compatibility</vt:lpstr>
      <vt:lpstr>Our Proposal: LIVE Framework</vt:lpstr>
      <vt:lpstr>The Logic</vt:lpstr>
      <vt:lpstr>LIVE Evaluation</vt:lpstr>
      <vt:lpstr>Conclusion</vt:lpstr>
      <vt:lpstr>Future Work</vt:lpstr>
      <vt:lpstr>Future Work</vt:lpstr>
      <vt:lpstr>Publications</vt:lpstr>
      <vt:lpstr>Publications</vt:lpstr>
      <vt:lpstr>Thank you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726</cp:revision>
  <cp:lastPrinted>2012-03-20T09:35:21Z</cp:lastPrinted>
  <dcterms:created xsi:type="dcterms:W3CDTF">2011-10-20T08:47:25Z</dcterms:created>
  <dcterms:modified xsi:type="dcterms:W3CDTF">2015-03-28T20:21:56Z</dcterms:modified>
  <cp:category>Linked Data;IGN;geodata</cp:category>
</cp:coreProperties>
</file>